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sldIdLst>
    <p:sldId id="256" r:id="rId2"/>
    <p:sldId id="257" r:id="rId3"/>
    <p:sldId id="258" r:id="rId4"/>
    <p:sldId id="259" r:id="rId5"/>
    <p:sldId id="263" r:id="rId6"/>
    <p:sldId id="264" r:id="rId7"/>
    <p:sldId id="260" r:id="rId8"/>
    <p:sldId id="261" r:id="rId9"/>
    <p:sldId id="269" r:id="rId10"/>
    <p:sldId id="268" r:id="rId11"/>
    <p:sldId id="273" r:id="rId12"/>
    <p:sldId id="272" r:id="rId13"/>
    <p:sldId id="270" r:id="rId14"/>
    <p:sldId id="271" r:id="rId15"/>
    <p:sldId id="275" r:id="rId16"/>
    <p:sldId id="277" r:id="rId17"/>
    <p:sldId id="276" r:id="rId18"/>
    <p:sldId id="274" r:id="rId19"/>
    <p:sldId id="278" r:id="rId20"/>
    <p:sldId id="281" r:id="rId21"/>
    <p:sldId id="280" r:id="rId22"/>
    <p:sldId id="279" r:id="rId23"/>
    <p:sldId id="266" r:id="rId24"/>
    <p:sldId id="265" r:id="rId25"/>
    <p:sldId id="26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9A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C4771D-0536-425A-B7F5-6BC1D46D6A9E}" v="1584" dt="2024-03-17T12:18:38.261"/>
    <p1510:client id="{7FEE5419-C084-4EB4-B71B-477286726B9F}" v="666" dt="2024-03-16T11:08:58.430"/>
    <p1510:client id="{FF27A3F8-7357-4B25-872F-F37B7D59C4CB}" v="1822" dt="2024-03-16T18:27:48.8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9960-406F-4187-A0E6-BD19C684039A}"/>
              </a:ext>
            </a:extLst>
          </p:cNvPr>
          <p:cNvSpPr>
            <a:spLocks noGrp="1"/>
          </p:cNvSpPr>
          <p:nvPr>
            <p:ph type="ctrTitle"/>
          </p:nvPr>
        </p:nvSpPr>
        <p:spPr>
          <a:xfrm>
            <a:off x="1249326" y="919716"/>
            <a:ext cx="8504275" cy="3551275"/>
          </a:xfrm>
        </p:spPr>
        <p:txBody>
          <a:bodyPr anchor="b">
            <a:normAutofit/>
          </a:bodyPr>
          <a:lstStyle>
            <a:lvl1pPr algn="l">
              <a:lnSpc>
                <a:spcPct val="100000"/>
              </a:lnSpc>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27E7FE-647D-4B2F-BA13-AB3ED4C5CF5A}"/>
              </a:ext>
            </a:extLst>
          </p:cNvPr>
          <p:cNvSpPr>
            <a:spLocks noGrp="1"/>
          </p:cNvSpPr>
          <p:nvPr>
            <p:ph type="subTitle" idx="1"/>
          </p:nvPr>
        </p:nvSpPr>
        <p:spPr>
          <a:xfrm>
            <a:off x="1249326" y="4795284"/>
            <a:ext cx="8504275" cy="1084522"/>
          </a:xfrm>
        </p:spPr>
        <p:txBody>
          <a:bodyPr>
            <a:normAutofit/>
          </a:bodyPr>
          <a:lstStyle>
            <a:lvl1pPr marL="0" indent="0" algn="l">
              <a:lnSpc>
                <a:spcPct val="120000"/>
              </a:lnSpc>
              <a:buNone/>
              <a:defRPr sz="16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A5EF785-E0A7-4496-A5BA-49B0156F2628}"/>
              </a:ext>
            </a:extLst>
          </p:cNvPr>
          <p:cNvSpPr>
            <a:spLocks noGrp="1"/>
          </p:cNvSpPr>
          <p:nvPr>
            <p:ph type="dt" sz="half" idx="10"/>
          </p:nvPr>
        </p:nvSpPr>
        <p:spPr>
          <a:xfrm>
            <a:off x="8964706" y="6433202"/>
            <a:ext cx="2426446" cy="367841"/>
          </a:xfrm>
        </p:spPr>
        <p:txBody>
          <a:bodyPr/>
          <a:lstStyle/>
          <a:p>
            <a:fld id="{32637B58-87C1-446D-BDA9-B06F4BCF7782}" type="datetimeFigureOut">
              <a:rPr lang="en-US" smtClean="0"/>
              <a:t>3/17/2024</a:t>
            </a:fld>
            <a:endParaRPr lang="en-US"/>
          </a:p>
        </p:txBody>
      </p:sp>
      <p:sp>
        <p:nvSpPr>
          <p:cNvPr id="5" name="Footer Placeholder 4">
            <a:extLst>
              <a:ext uri="{FF2B5EF4-FFF2-40B4-BE49-F238E27FC236}">
                <a16:creationId xmlns:a16="http://schemas.microsoft.com/office/drawing/2014/main" id="{4742C627-38A1-4A14-8822-D8D33751CA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BE346-5F34-48CD-8928-DA8567AEDD15}"/>
              </a:ext>
            </a:extLst>
          </p:cNvPr>
          <p:cNvSpPr>
            <a:spLocks noGrp="1"/>
          </p:cNvSpPr>
          <p:nvPr>
            <p:ph type="sldNum" sz="quarter" idx="12"/>
          </p:nvPr>
        </p:nvSpPr>
        <p:spPr>
          <a:xfrm>
            <a:off x="11391152" y="6433203"/>
            <a:ext cx="702781" cy="367842"/>
          </a:xfrm>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2804976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B05F0-2B44-47BC-86B3-58E2C7080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A5B5DA-7628-4AC1-8EAE-5010C2A98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4E7C3-7830-49F3-9F45-4B2F2B4CAC93}"/>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5" name="Footer Placeholder 4">
            <a:extLst>
              <a:ext uri="{FF2B5EF4-FFF2-40B4-BE49-F238E27FC236}">
                <a16:creationId xmlns:a16="http://schemas.microsoft.com/office/drawing/2014/main" id="{1845E328-AD12-449C-BE6E-76DF005E86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0F374F-390D-49D8-A7C8-5BEFA3532345}"/>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578176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50F530-2925-4F98-89EC-95C2EC4769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A79366-3281-483D-8731-0D01B2B24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ED8B2-BE7F-4417-8A8A-A95C8BB70827}"/>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5" name="Footer Placeholder 4">
            <a:extLst>
              <a:ext uri="{FF2B5EF4-FFF2-40B4-BE49-F238E27FC236}">
                <a16:creationId xmlns:a16="http://schemas.microsoft.com/office/drawing/2014/main" id="{A01A0D96-671F-4A85-89C6-946624CB1E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5BA434-2E32-4719-B45C-0490D685265D}"/>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2047583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590668"/>
            <a:ext cx="9914859" cy="1329004"/>
          </a:xfrm>
        </p:spPr>
        <p:txBody>
          <a:bodyPr>
            <a:normAutofit/>
          </a:bodyPr>
          <a:lstStyle>
            <a:lvl1pPr>
              <a:lnSpc>
                <a:spcPct val="100000"/>
              </a:lnSpc>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914400" y="1919673"/>
            <a:ext cx="9914860" cy="412331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a:lstStyle>
            <a:lvl1pPr algn="r">
              <a:defRPr>
                <a:solidFill>
                  <a:schemeClr val="bg1"/>
                </a:solidFill>
              </a:defRPr>
            </a:lvl1pPr>
          </a:lstStyle>
          <a:p>
            <a:fld id="{32637B58-87C1-446D-BDA9-B06F4BCF7782}" type="datetimeFigureOut">
              <a:rPr lang="en-US" smtClean="0"/>
              <a:t>3/17/2024</a:t>
            </a:fld>
            <a:endParaRPr lang="en-US"/>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173736" y="6437376"/>
            <a:ext cx="3775914" cy="365125"/>
          </a:xfrm>
        </p:spPr>
        <p:txBody>
          <a:bodyPr/>
          <a:lstStyle>
            <a:lvl1pPr algn="l">
              <a:defRPr>
                <a:solidFill>
                  <a:schemeClr val="accent2"/>
                </a:solidFill>
              </a:defRPr>
            </a:lvl1pPr>
          </a:lstStyle>
          <a:p>
            <a:endParaRPr lang="en-US" dirty="0"/>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a:lstStyle>
            <a:lvl1pPr>
              <a:defRPr>
                <a:solidFill>
                  <a:schemeClr val="bg1"/>
                </a:solidFill>
              </a:defRPr>
            </a:lvl1pPr>
          </a:lstStyle>
          <a:p>
            <a:fld id="{08AB70BE-1769-45B8-85A6-0C837432C7E6}" type="slidenum">
              <a:rPr lang="en-US" smtClean="0"/>
              <a:t>‹#›</a:t>
            </a:fld>
            <a:endParaRPr lang="en-US"/>
          </a:p>
        </p:txBody>
      </p:sp>
    </p:spTree>
    <p:extLst>
      <p:ext uri="{BB962C8B-B14F-4D97-AF65-F5344CB8AC3E}">
        <p14:creationId xmlns:p14="http://schemas.microsoft.com/office/powerpoint/2010/main" val="3329034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A94B-011C-4B13-8C12-E91BF7A40087}"/>
              </a:ext>
            </a:extLst>
          </p:cNvPr>
          <p:cNvSpPr>
            <a:spLocks noGrp="1"/>
          </p:cNvSpPr>
          <p:nvPr>
            <p:ph type="title"/>
          </p:nvPr>
        </p:nvSpPr>
        <p:spPr>
          <a:xfrm>
            <a:off x="1524000" y="1320800"/>
            <a:ext cx="9144000" cy="3095813"/>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716D5F3-887C-4A8F-842A-0294A9FB0818}"/>
              </a:ext>
            </a:extLst>
          </p:cNvPr>
          <p:cNvSpPr>
            <a:spLocks noGrp="1"/>
          </p:cNvSpPr>
          <p:nvPr>
            <p:ph type="body" idx="1"/>
          </p:nvPr>
        </p:nvSpPr>
        <p:spPr>
          <a:xfrm>
            <a:off x="1523999" y="4589463"/>
            <a:ext cx="914400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94588B-131A-42F3-B76C-62BD65E4806B}"/>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5" name="Footer Placeholder 4">
            <a:extLst>
              <a:ext uri="{FF2B5EF4-FFF2-40B4-BE49-F238E27FC236}">
                <a16:creationId xmlns:a16="http://schemas.microsoft.com/office/drawing/2014/main" id="{E111AB28-20BD-4CD8-9840-985C3EDBA1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3C85C-3801-46F0-A100-616F5F2F82E9}"/>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3412927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CB06-0454-4BF1-8011-F8B1A9595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20A70-D33B-4461-B74C-3F59ADB16141}"/>
              </a:ext>
            </a:extLst>
          </p:cNvPr>
          <p:cNvSpPr>
            <a:spLocks noGrp="1"/>
          </p:cNvSpPr>
          <p:nvPr>
            <p:ph sz="half" idx="1"/>
          </p:nvPr>
        </p:nvSpPr>
        <p:spPr>
          <a:xfrm>
            <a:off x="1408813" y="2163725"/>
            <a:ext cx="4610986" cy="40132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881BDF9-836E-431C-8EFA-417A9BEE9F4B}"/>
              </a:ext>
            </a:extLst>
          </p:cNvPr>
          <p:cNvSpPr>
            <a:spLocks noGrp="1"/>
          </p:cNvSpPr>
          <p:nvPr>
            <p:ph sz="half" idx="2"/>
          </p:nvPr>
        </p:nvSpPr>
        <p:spPr>
          <a:xfrm>
            <a:off x="6257260" y="2163725"/>
            <a:ext cx="4853763" cy="4013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CBD9F59-B591-4E2F-899E-3CA78CE82D45}"/>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6" name="Footer Placeholder 5">
            <a:extLst>
              <a:ext uri="{FF2B5EF4-FFF2-40B4-BE49-F238E27FC236}">
                <a16:creationId xmlns:a16="http://schemas.microsoft.com/office/drawing/2014/main" id="{046CFD12-B3EC-432C-B264-8AB571CAAF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F3CBBA-71B3-4857-80E7-525E89FD903F}"/>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1000167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5157787"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5157787" cy="355403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6172200" y="1681163"/>
            <a:ext cx="5183188"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6172200" y="2635623"/>
            <a:ext cx="5183188" cy="355404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2270401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E062-B7F5-4D30-B416-1BBB4A7D0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BDFF7A-EBD3-4FEB-8451-5D7355069117}"/>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4" name="Footer Placeholder 3">
            <a:extLst>
              <a:ext uri="{FF2B5EF4-FFF2-40B4-BE49-F238E27FC236}">
                <a16:creationId xmlns:a16="http://schemas.microsoft.com/office/drawing/2014/main" id="{08F54A2D-2C4B-4E1D-AC16-E3B1F1DDB5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11F373-DB96-4AEA-8E3E-7EDEA213DEEC}"/>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195667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3981067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9F8C-8071-4BE5-AD6F-C98F481D1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135B3-14BA-4A88-B6B3-88B77B1C63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7C3A4D-5B69-44B4-B17F-770E83F008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F1C41D-2A59-4512-8034-6DB705787D78}"/>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6" name="Footer Placeholder 5">
            <a:extLst>
              <a:ext uri="{FF2B5EF4-FFF2-40B4-BE49-F238E27FC236}">
                <a16:creationId xmlns:a16="http://schemas.microsoft.com/office/drawing/2014/main" id="{BD85C494-778C-4EE6-9402-242E1CDD9A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5677B9-C338-4033-9AFE-B8B81C5D8139}"/>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3742031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B77DE-4C2E-476F-A419-57470FB66D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9FD1A0-93AE-469A-ADDF-2453B64CAA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C119C9C-EF97-4910-9419-6D7202609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A87172-A64E-4C38-82ED-2A7050B0FB68}"/>
              </a:ext>
            </a:extLst>
          </p:cNvPr>
          <p:cNvSpPr>
            <a:spLocks noGrp="1"/>
          </p:cNvSpPr>
          <p:nvPr>
            <p:ph type="dt" sz="half" idx="10"/>
          </p:nvPr>
        </p:nvSpPr>
        <p:spPr/>
        <p:txBody>
          <a:bodyPr/>
          <a:lstStyle/>
          <a:p>
            <a:fld id="{32637B58-87C1-446D-BDA9-B06F4BCF7782}" type="datetimeFigureOut">
              <a:rPr lang="en-US" smtClean="0"/>
              <a:t>3/17/2024</a:t>
            </a:fld>
            <a:endParaRPr lang="en-US"/>
          </a:p>
        </p:txBody>
      </p:sp>
      <p:sp>
        <p:nvSpPr>
          <p:cNvPr id="6" name="Footer Placeholder 5">
            <a:extLst>
              <a:ext uri="{FF2B5EF4-FFF2-40B4-BE49-F238E27FC236}">
                <a16:creationId xmlns:a16="http://schemas.microsoft.com/office/drawing/2014/main" id="{BC0C3E24-28E2-4512-BEA0-DAEC5E8465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04F0D-DA84-434D-B136-BEE9FD80AB95}"/>
              </a:ext>
            </a:extLst>
          </p:cNvPr>
          <p:cNvSpPr>
            <a:spLocks noGrp="1"/>
          </p:cNvSpPr>
          <p:nvPr>
            <p:ph type="sldNum" sz="quarter" idx="12"/>
          </p:nvPr>
        </p:nvSpPr>
        <p:spPr/>
        <p:txBody>
          <a:bodyPr/>
          <a:lstStyle/>
          <a:p>
            <a:fld id="{08AB70BE-1769-45B8-85A6-0C837432C7E6}" type="slidenum">
              <a:rPr lang="en-US" smtClean="0"/>
              <a:t>‹#›</a:t>
            </a:fld>
            <a:endParaRPr lang="en-US"/>
          </a:p>
        </p:txBody>
      </p:sp>
    </p:spTree>
    <p:extLst>
      <p:ext uri="{BB962C8B-B14F-4D97-AF65-F5344CB8AC3E}">
        <p14:creationId xmlns:p14="http://schemas.microsoft.com/office/powerpoint/2010/main" val="1470626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7A08E557-10DB-421A-876E-1AE58F8E07C4}"/>
              </a:ext>
            </a:extLst>
          </p:cNvPr>
          <p:cNvSpPr/>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ooter Placeholder 4">
            <a:extLst>
              <a:ext uri="{FF2B5EF4-FFF2-40B4-BE49-F238E27FC236}">
                <a16:creationId xmlns:a16="http://schemas.microsoft.com/office/drawing/2014/main" id="{EC2EBCA0-8609-4F35-8CA7-7AD35FDACD73}"/>
              </a:ext>
            </a:extLst>
          </p:cNvPr>
          <p:cNvSpPr>
            <a:spLocks noGrp="1"/>
          </p:cNvSpPr>
          <p:nvPr>
            <p:ph type="ftr" sz="quarter" idx="3"/>
          </p:nvPr>
        </p:nvSpPr>
        <p:spPr>
          <a:xfrm>
            <a:off x="175613" y="6434560"/>
            <a:ext cx="3428012" cy="365125"/>
          </a:xfrm>
          <a:prstGeom prst="rect">
            <a:avLst/>
          </a:prstGeom>
        </p:spPr>
        <p:txBody>
          <a:bodyPr vert="horz" lIns="91440" tIns="45720" rIns="91440" bIns="45720" rtlCol="0" anchor="ctr"/>
          <a:lstStyle>
            <a:lvl1pPr algn="l">
              <a:defRPr sz="1050" spc="50" baseline="0">
                <a:solidFill>
                  <a:schemeClr val="accent2"/>
                </a:solidFill>
                <a:latin typeface="+mn-lt"/>
              </a:defRPr>
            </a:lvl1pPr>
          </a:lstStyle>
          <a:p>
            <a:endParaRPr lang="en-US"/>
          </a:p>
        </p:txBody>
      </p:sp>
      <p:sp>
        <p:nvSpPr>
          <p:cNvPr id="2" name="Title Placeholder 1">
            <a:extLst>
              <a:ext uri="{FF2B5EF4-FFF2-40B4-BE49-F238E27FC236}">
                <a16:creationId xmlns:a16="http://schemas.microsoft.com/office/drawing/2014/main" id="{BFDA9639-38D2-4CD4-A861-F6B4C6CB99BD}"/>
              </a:ext>
            </a:extLst>
          </p:cNvPr>
          <p:cNvSpPr>
            <a:spLocks noGrp="1"/>
          </p:cNvSpPr>
          <p:nvPr>
            <p:ph type="title"/>
          </p:nvPr>
        </p:nvSpPr>
        <p:spPr>
          <a:xfrm>
            <a:off x="908775" y="590372"/>
            <a:ext cx="10202248" cy="132589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DAF00B1-16C1-47B3-A7A0-B71468312896}"/>
              </a:ext>
            </a:extLst>
          </p:cNvPr>
          <p:cNvSpPr>
            <a:spLocks noGrp="1"/>
          </p:cNvSpPr>
          <p:nvPr>
            <p:ph type="body" idx="1"/>
          </p:nvPr>
        </p:nvSpPr>
        <p:spPr>
          <a:xfrm>
            <a:off x="918825" y="1916262"/>
            <a:ext cx="10192198" cy="4133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BCF9501-5B6B-4DAF-B59D-3C129ED805AC}"/>
              </a:ext>
            </a:extLst>
          </p:cNvPr>
          <p:cNvSpPr>
            <a:spLocks noGrp="1"/>
          </p:cNvSpPr>
          <p:nvPr>
            <p:ph type="dt" sz="half" idx="2"/>
          </p:nvPr>
        </p:nvSpPr>
        <p:spPr>
          <a:xfrm>
            <a:off x="9017000" y="6433202"/>
            <a:ext cx="2374150" cy="367841"/>
          </a:xfrm>
          <a:prstGeom prst="rect">
            <a:avLst/>
          </a:prstGeom>
        </p:spPr>
        <p:txBody>
          <a:bodyPr vert="horz" lIns="91440" tIns="45720" rIns="91440" bIns="45720" rtlCol="0" anchor="ctr"/>
          <a:lstStyle>
            <a:lvl1pPr algn="r">
              <a:defRPr sz="1050" spc="50" baseline="0">
                <a:solidFill>
                  <a:srgbClr val="FFFFFF"/>
                </a:solidFill>
                <a:latin typeface="+mn-lt"/>
              </a:defRPr>
            </a:lvl1pPr>
          </a:lstStyle>
          <a:p>
            <a:fld id="{32637B58-87C1-446D-BDA9-B06F4BCF7782}" type="datetimeFigureOut">
              <a:rPr lang="en-US" smtClean="0"/>
              <a:pPr/>
              <a:t>3/17/2024</a:t>
            </a:fld>
            <a:endParaRPr lang="en-US" dirty="0"/>
          </a:p>
        </p:txBody>
      </p:sp>
      <p:sp>
        <p:nvSpPr>
          <p:cNvPr id="6" name="Slide Number Placeholder 5">
            <a:extLst>
              <a:ext uri="{FF2B5EF4-FFF2-40B4-BE49-F238E27FC236}">
                <a16:creationId xmlns:a16="http://schemas.microsoft.com/office/drawing/2014/main" id="{37685DBD-B7AE-41D8-8CF1-B21CD58E1B45}"/>
              </a:ext>
            </a:extLst>
          </p:cNvPr>
          <p:cNvSpPr>
            <a:spLocks noGrp="1"/>
          </p:cNvSpPr>
          <p:nvPr>
            <p:ph type="sldNum" sz="quarter" idx="4"/>
          </p:nvPr>
        </p:nvSpPr>
        <p:spPr>
          <a:xfrm>
            <a:off x="11391150" y="6433203"/>
            <a:ext cx="693263" cy="367842"/>
          </a:xfrm>
          <a:prstGeom prst="rect">
            <a:avLst/>
          </a:prstGeom>
        </p:spPr>
        <p:txBody>
          <a:bodyPr vert="horz" lIns="91440" tIns="45720" rIns="91440" bIns="45720" rtlCol="0" anchor="ctr"/>
          <a:lstStyle>
            <a:lvl1pPr algn="r">
              <a:defRPr sz="20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983614295"/>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txStyles>
    <p:titleStyle>
      <a:lvl1pPr algn="l" defTabSz="914400" rtl="0" eaLnBrk="1" latinLnBrk="0" hangingPunct="1">
        <a:lnSpc>
          <a:spcPct val="90000"/>
        </a:lnSpc>
        <a:spcBef>
          <a:spcPct val="0"/>
        </a:spcBef>
        <a:buNone/>
        <a:defRPr sz="4000" kern="1200">
          <a:solidFill>
            <a:schemeClr val="accent2"/>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5"/>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Clr>
          <a:schemeClr val="accent5"/>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Clr>
          <a:schemeClr val="accent5"/>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medium.com/@czok/why-its-important-to-make-life-easier-for-travel-agents-911c149df7db" TargetMode="External"/><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C3D5A3-92BF-45E7-A326-86A6B9649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mage result for hotel booking cartoon">
            <a:extLst>
              <a:ext uri="{FF2B5EF4-FFF2-40B4-BE49-F238E27FC236}">
                <a16:creationId xmlns:a16="http://schemas.microsoft.com/office/drawing/2014/main" id="{453ECA69-5DC0-41D6-DC17-DB1B8EA80B18}"/>
              </a:ext>
            </a:extLst>
          </p:cNvPr>
          <p:cNvPicPr>
            <a:picLocks noChangeAspect="1"/>
          </p:cNvPicPr>
          <p:nvPr/>
        </p:nvPicPr>
        <p:blipFill rotWithShape="1">
          <a:blip r:embed="rId2"/>
          <a:srcRect l="575" r="6619" b="9428"/>
          <a:stretch/>
        </p:blipFill>
        <p:spPr>
          <a:xfrm>
            <a:off x="4743450" y="10"/>
            <a:ext cx="7452630" cy="6211507"/>
          </a:xfrm>
          <a:prstGeom prst="rect">
            <a:avLst/>
          </a:prstGeom>
        </p:spPr>
      </p:pic>
      <p:sp>
        <p:nvSpPr>
          <p:cNvPr id="28" name="Freeform: Shape 27">
            <a:extLst>
              <a:ext uri="{FF2B5EF4-FFF2-40B4-BE49-F238E27FC236}">
                <a16:creationId xmlns:a16="http://schemas.microsoft.com/office/drawing/2014/main" id="{73AB61F4-6725-4877-AB5E-0AA409E6C2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7629526" cy="6858001"/>
          </a:xfrm>
          <a:custGeom>
            <a:avLst/>
            <a:gdLst>
              <a:gd name="connsiteX0" fmla="*/ 0 w 7629526"/>
              <a:gd name="connsiteY0" fmla="*/ 0 h 6858001"/>
              <a:gd name="connsiteX1" fmla="*/ 619126 w 7629526"/>
              <a:gd name="connsiteY1" fmla="*/ 0 h 6858001"/>
              <a:gd name="connsiteX2" fmla="*/ 941496 w 7629526"/>
              <a:gd name="connsiteY2" fmla="*/ 0 h 6858001"/>
              <a:gd name="connsiteX3" fmla="*/ 1481455 w 7629526"/>
              <a:gd name="connsiteY3" fmla="*/ 0 h 6858001"/>
              <a:gd name="connsiteX4" fmla="*/ 2219956 w 7629526"/>
              <a:gd name="connsiteY4" fmla="*/ 0 h 6858001"/>
              <a:gd name="connsiteX5" fmla="*/ 2362200 w 7629526"/>
              <a:gd name="connsiteY5" fmla="*/ 0 h 6858001"/>
              <a:gd name="connsiteX6" fmla="*/ 2620379 w 7629526"/>
              <a:gd name="connsiteY6" fmla="*/ 0 h 6858001"/>
              <a:gd name="connsiteX7" fmla="*/ 3743390 w 7629526"/>
              <a:gd name="connsiteY7" fmla="*/ 0 h 6858001"/>
              <a:gd name="connsiteX8" fmla="*/ 3813033 w 7629526"/>
              <a:gd name="connsiteY8" fmla="*/ 0 h 6858001"/>
              <a:gd name="connsiteX9" fmla="*/ 7629526 w 7629526"/>
              <a:gd name="connsiteY9" fmla="*/ 1 h 6858001"/>
              <a:gd name="connsiteX10" fmla="*/ 7559730 w 7629526"/>
              <a:gd name="connsiteY10" fmla="*/ 1 h 6858001"/>
              <a:gd name="connsiteX11" fmla="*/ 7559730 w 7629526"/>
              <a:gd name="connsiteY11" fmla="*/ 3526 h 6858001"/>
              <a:gd name="connsiteX12" fmla="*/ 7346056 w 7629526"/>
              <a:gd name="connsiteY12" fmla="*/ 14315 h 6858001"/>
              <a:gd name="connsiteX13" fmla="*/ 4857039 w 7629526"/>
              <a:gd name="connsiteY13" fmla="*/ 2772489 h 6858001"/>
              <a:gd name="connsiteX14" fmla="*/ 4858958 w 7629526"/>
              <a:gd name="connsiteY14" fmla="*/ 2848416 h 6858001"/>
              <a:gd name="connsiteX15" fmla="*/ 4857040 w 7629526"/>
              <a:gd name="connsiteY15" fmla="*/ 2848416 h 6858001"/>
              <a:gd name="connsiteX16" fmla="*/ 4857040 w 7629526"/>
              <a:gd name="connsiteY16" fmla="*/ 6858001 h 6858001"/>
              <a:gd name="connsiteX17" fmla="*/ 3095567 w 7629526"/>
              <a:gd name="connsiteY17" fmla="*/ 6858001 h 6858001"/>
              <a:gd name="connsiteX18" fmla="*/ 1481455 w 7629526"/>
              <a:gd name="connsiteY18" fmla="*/ 6858001 h 6858001"/>
              <a:gd name="connsiteX19" fmla="*/ 941496 w 7629526"/>
              <a:gd name="connsiteY19" fmla="*/ 6858001 h 6858001"/>
              <a:gd name="connsiteX20" fmla="*/ 941496 w 7629526"/>
              <a:gd name="connsiteY20" fmla="*/ 6858000 h 6858001"/>
              <a:gd name="connsiteX21" fmla="*/ 619126 w 7629526"/>
              <a:gd name="connsiteY21" fmla="*/ 6858000 h 6858001"/>
              <a:gd name="connsiteX22" fmla="*/ 0 w 7629526"/>
              <a:gd name="connsiteY22"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29526" h="6858001">
                <a:moveTo>
                  <a:pt x="0" y="0"/>
                </a:moveTo>
                <a:lnTo>
                  <a:pt x="619126" y="0"/>
                </a:lnTo>
                <a:lnTo>
                  <a:pt x="941496" y="0"/>
                </a:lnTo>
                <a:lnTo>
                  <a:pt x="1481455" y="0"/>
                </a:lnTo>
                <a:lnTo>
                  <a:pt x="2219956" y="0"/>
                </a:lnTo>
                <a:lnTo>
                  <a:pt x="2362200" y="0"/>
                </a:lnTo>
                <a:lnTo>
                  <a:pt x="2620379" y="0"/>
                </a:lnTo>
                <a:lnTo>
                  <a:pt x="3743390" y="0"/>
                </a:lnTo>
                <a:lnTo>
                  <a:pt x="3813033" y="0"/>
                </a:lnTo>
                <a:lnTo>
                  <a:pt x="7629526" y="1"/>
                </a:lnTo>
                <a:lnTo>
                  <a:pt x="7559730" y="1"/>
                </a:lnTo>
                <a:lnTo>
                  <a:pt x="7559730" y="3526"/>
                </a:lnTo>
                <a:lnTo>
                  <a:pt x="7346056" y="14315"/>
                </a:lnTo>
                <a:cubicBezTo>
                  <a:pt x="5948012" y="156294"/>
                  <a:pt x="4857039" y="1336986"/>
                  <a:pt x="4857039" y="2772489"/>
                </a:cubicBezTo>
                <a:cubicBezTo>
                  <a:pt x="4857679" y="2797798"/>
                  <a:pt x="4858318" y="2823107"/>
                  <a:pt x="4858958" y="2848416"/>
                </a:cubicBezTo>
                <a:lnTo>
                  <a:pt x="4857040" y="2848416"/>
                </a:lnTo>
                <a:lnTo>
                  <a:pt x="4857040" y="6858001"/>
                </a:lnTo>
                <a:lnTo>
                  <a:pt x="3095567" y="6858001"/>
                </a:lnTo>
                <a:lnTo>
                  <a:pt x="1481455" y="6858001"/>
                </a:lnTo>
                <a:lnTo>
                  <a:pt x="941496" y="6858001"/>
                </a:lnTo>
                <a:lnTo>
                  <a:pt x="941496" y="6858000"/>
                </a:lnTo>
                <a:lnTo>
                  <a:pt x="619126"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8FDBD4F9-FE5F-4708-9D31-321F03A60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85801"/>
            <a:ext cx="12191999" cy="6172199"/>
          </a:xfrm>
          <a:custGeom>
            <a:avLst/>
            <a:gdLst>
              <a:gd name="connsiteX0" fmla="*/ 0 w 12191999"/>
              <a:gd name="connsiteY0" fmla="*/ 388716 h 6172199"/>
              <a:gd name="connsiteX1" fmla="*/ 3848509 w 12191999"/>
              <a:gd name="connsiteY1" fmla="*/ 4237225 h 6172199"/>
              <a:gd name="connsiteX2" fmla="*/ 3904658 w 12191999"/>
              <a:gd name="connsiteY2" fmla="*/ 4235805 h 6172199"/>
              <a:gd name="connsiteX3" fmla="*/ 3904658 w 12191999"/>
              <a:gd name="connsiteY3" fmla="*/ 4236304 h 6172199"/>
              <a:gd name="connsiteX4" fmla="*/ 12191999 w 12191999"/>
              <a:gd name="connsiteY4" fmla="*/ 4246836 h 6172199"/>
              <a:gd name="connsiteX5" fmla="*/ 12191999 w 12191999"/>
              <a:gd name="connsiteY5" fmla="*/ 6172199 h 6172199"/>
              <a:gd name="connsiteX6" fmla="*/ 0 w 12191999"/>
              <a:gd name="connsiteY6" fmla="*/ 6172199 h 6172199"/>
              <a:gd name="connsiteX7" fmla="*/ 0 w 12191999"/>
              <a:gd name="connsiteY7" fmla="*/ 5558957 h 6172199"/>
              <a:gd name="connsiteX8" fmla="*/ 0 w 12191999"/>
              <a:gd name="connsiteY8" fmla="*/ 4246836 h 6172199"/>
              <a:gd name="connsiteX9" fmla="*/ 0 w 12191999"/>
              <a:gd name="connsiteY9" fmla="*/ 0 h 6172199"/>
              <a:gd name="connsiteX10" fmla="*/ 2 w 12191999"/>
              <a:gd name="connsiteY10" fmla="*/ 0 h 6172199"/>
              <a:gd name="connsiteX11" fmla="*/ 2 w 12191999"/>
              <a:gd name="connsiteY11" fmla="*/ 283322 h 6172199"/>
              <a:gd name="connsiteX12" fmla="*/ 2666 w 12191999"/>
              <a:gd name="connsiteY12" fmla="*/ 283322 h 6172199"/>
              <a:gd name="connsiteX13" fmla="*/ 0 w 12191999"/>
              <a:gd name="connsiteY13" fmla="*/ 388716 h 6172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1999" h="6172199">
                <a:moveTo>
                  <a:pt x="0" y="388716"/>
                </a:moveTo>
                <a:cubicBezTo>
                  <a:pt x="0" y="2514189"/>
                  <a:pt x="1723036" y="4237225"/>
                  <a:pt x="3848509" y="4237225"/>
                </a:cubicBezTo>
                <a:cubicBezTo>
                  <a:pt x="3867225" y="4236752"/>
                  <a:pt x="3885942" y="4236278"/>
                  <a:pt x="3904658" y="4235805"/>
                </a:cubicBezTo>
                <a:lnTo>
                  <a:pt x="3904658" y="4236304"/>
                </a:lnTo>
                <a:cubicBezTo>
                  <a:pt x="6667105" y="4239815"/>
                  <a:pt x="9429553" y="4243325"/>
                  <a:pt x="12191999" y="4246836"/>
                </a:cubicBezTo>
                <a:lnTo>
                  <a:pt x="12191999" y="6172199"/>
                </a:lnTo>
                <a:lnTo>
                  <a:pt x="0" y="6172199"/>
                </a:lnTo>
                <a:lnTo>
                  <a:pt x="0" y="5558957"/>
                </a:lnTo>
                <a:lnTo>
                  <a:pt x="0" y="4246836"/>
                </a:lnTo>
                <a:close/>
                <a:moveTo>
                  <a:pt x="0" y="0"/>
                </a:moveTo>
                <a:lnTo>
                  <a:pt x="2" y="0"/>
                </a:lnTo>
                <a:lnTo>
                  <a:pt x="2" y="283322"/>
                </a:lnTo>
                <a:lnTo>
                  <a:pt x="2666" y="283322"/>
                </a:lnTo>
                <a:lnTo>
                  <a:pt x="0" y="388716"/>
                </a:lnTo>
                <a:close/>
              </a:path>
            </a:pathLst>
          </a:custGeom>
          <a:solidFill>
            <a:schemeClr val="accent2">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914400" y="685799"/>
            <a:ext cx="3467099" cy="3876171"/>
          </a:xfrm>
        </p:spPr>
        <p:txBody>
          <a:bodyPr anchor="t">
            <a:normAutofit/>
          </a:bodyPr>
          <a:lstStyle/>
          <a:p>
            <a:r>
              <a:rPr lang="en-US" sz="4100" dirty="0">
                <a:solidFill>
                  <a:srgbClr val="FFFFFF"/>
                </a:solidFill>
                <a:latin typeface="Corbel"/>
                <a:ea typeface="+mj-lt"/>
                <a:cs typeface="+mj-lt"/>
              </a:rPr>
              <a:t>Hotel Reservation Analysis with SQL</a:t>
            </a:r>
            <a:endParaRPr lang="en-US" sz="4100" dirty="0">
              <a:solidFill>
                <a:srgbClr val="FFFFFF"/>
              </a:solidFill>
              <a:latin typeface="Corbel"/>
            </a:endParaRPr>
          </a:p>
        </p:txBody>
      </p:sp>
      <p:sp>
        <p:nvSpPr>
          <p:cNvPr id="3" name="Subtitle 2"/>
          <p:cNvSpPr>
            <a:spLocks noGrp="1"/>
          </p:cNvSpPr>
          <p:nvPr>
            <p:ph type="subTitle" idx="1"/>
          </p:nvPr>
        </p:nvSpPr>
        <p:spPr>
          <a:xfrm>
            <a:off x="364233" y="4363279"/>
            <a:ext cx="3928917" cy="1357152"/>
          </a:xfrm>
        </p:spPr>
        <p:txBody>
          <a:bodyPr vert="horz" lIns="91440" tIns="45720" rIns="91440" bIns="45720" rtlCol="0" anchor="ctr">
            <a:normAutofit/>
          </a:bodyPr>
          <a:lstStyle/>
          <a:p>
            <a:r>
              <a:rPr lang="en-US" sz="1400" dirty="0">
                <a:solidFill>
                  <a:srgbClr val="FFFFFF"/>
                </a:solidFill>
                <a:cs typeface="Calibri"/>
              </a:rPr>
              <a:t>-By Sai Vyshnavi </a:t>
            </a:r>
            <a:r>
              <a:rPr lang="en-US" sz="1400" dirty="0" err="1">
                <a:solidFill>
                  <a:srgbClr val="FFFFFF"/>
                </a:solidFill>
                <a:cs typeface="Calibri"/>
              </a:rPr>
              <a:t>Gudipalli</a:t>
            </a:r>
            <a:endParaRPr lang="en-US" sz="1400" dirty="0" err="1">
              <a:solidFill>
                <a:srgbClr val="FFFFFF"/>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3  : </a:t>
            </a:r>
            <a:r>
              <a:rPr lang="en-US" b="1" dirty="0">
                <a:ea typeface="+mn-lt"/>
                <a:cs typeface="+mn-lt"/>
              </a:rPr>
              <a:t>What is the average price per room for reservations involving children?</a:t>
            </a:r>
            <a:endParaRPr lang="en-US" dirty="0">
              <a:ea typeface="+mn-lt"/>
              <a:cs typeface="+mn-lt"/>
            </a:endParaRPr>
          </a:p>
          <a:p>
            <a:pPr marL="0" indent="0">
              <a:buNone/>
            </a:pPr>
            <a:endParaRPr lang="en-US" b="1" dirty="0">
              <a:ea typeface="+mn-lt"/>
              <a:cs typeface="+mn-lt"/>
            </a:endParaRP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125927126"/>
              </p:ext>
            </p:extLst>
          </p:nvPr>
        </p:nvGraphicFramePr>
        <p:xfrm>
          <a:off x="1295399" y="1001485"/>
          <a:ext cx="8982138" cy="2038795"/>
        </p:xfrm>
        <a:graphic>
          <a:graphicData uri="http://schemas.openxmlformats.org/drawingml/2006/table">
            <a:tbl>
              <a:tblPr bandRow="1">
                <a:tableStyleId>{5C22544A-7EE6-4342-B048-85BDC9FD1C3A}</a:tableStyleId>
              </a:tblPr>
              <a:tblGrid>
                <a:gridCol w="8982138">
                  <a:extLst>
                    <a:ext uri="{9D8B030D-6E8A-4147-A177-3AD203B41FA5}">
                      <a16:colId xmlns:a16="http://schemas.microsoft.com/office/drawing/2014/main" val="2363686299"/>
                    </a:ext>
                  </a:extLst>
                </a:gridCol>
              </a:tblGrid>
              <a:tr h="1428750">
                <a:tc>
                  <a:txBody>
                    <a:bodyPr/>
                    <a:lstStyle/>
                    <a:p>
                      <a:pPr marL="0" lvl="0" indent="0" algn="ctr">
                        <a:lnSpc>
                          <a:spcPct val="114999"/>
                        </a:lnSpc>
                        <a:spcAft>
                          <a:spcPts val="1000"/>
                        </a:spcAft>
                        <a:buNone/>
                      </a:pPr>
                      <a:r>
                        <a:rPr lang="en-US" sz="2400" b="0" i="0" u="none" strike="noStrike" baseline="0" noProof="0">
                          <a:solidFill>
                            <a:srgbClr val="0070C0"/>
                          </a:solidFill>
                          <a:effectLst/>
                          <a:latin typeface="Calibri"/>
                        </a:rPr>
                        <a:t>SELECT AVG(</a:t>
                      </a:r>
                      <a:r>
                        <a:rPr lang="en-US" sz="2400" b="0" i="0" u="none" strike="noStrike" baseline="0" noProof="0" err="1">
                          <a:solidFill>
                            <a:srgbClr val="0070C0"/>
                          </a:solidFill>
                          <a:effectLst/>
                          <a:latin typeface="Calibri"/>
                        </a:rPr>
                        <a:t>avg_price_per_room</a:t>
                      </a:r>
                      <a:r>
                        <a:rPr lang="en-US" sz="2400" b="0" i="0" u="none" strike="noStrike" baseline="0" noProof="0">
                          <a:solidFill>
                            <a:srgbClr val="0070C0"/>
                          </a:solidFill>
                          <a:effectLst/>
                          <a:latin typeface="Calibri"/>
                        </a:rPr>
                        <a:t>) AS </a:t>
                      </a:r>
                      <a:r>
                        <a:rPr lang="en-US" sz="2400" b="0" i="0" u="none" strike="noStrike" baseline="0" noProof="0" err="1">
                          <a:solidFill>
                            <a:srgbClr val="0070C0"/>
                          </a:solidFill>
                          <a:effectLst/>
                          <a:latin typeface="Calibri"/>
                        </a:rPr>
                        <a:t>With_childern_the_avg_price_is</a:t>
                      </a:r>
                      <a:endParaRPr lang="en-US"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FROM hotel_reservations.`hotel_1414.csv`</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 WHERE </a:t>
                      </a:r>
                      <a:r>
                        <a:rPr lang="en-US" sz="2400" b="0" i="0" u="none" strike="noStrike" baseline="0" noProof="0" dirty="0" err="1">
                          <a:solidFill>
                            <a:srgbClr val="0070C0"/>
                          </a:solidFill>
                          <a:effectLst/>
                          <a:latin typeface="Calibri"/>
                        </a:rPr>
                        <a:t>no_of_children</a:t>
                      </a:r>
                      <a:r>
                        <a:rPr lang="en-US" sz="2400" b="0" i="0" u="none" strike="noStrike" baseline="0" noProof="0" dirty="0">
                          <a:solidFill>
                            <a:srgbClr val="0070C0"/>
                          </a:solidFill>
                          <a:effectLst/>
                          <a:latin typeface="Calibri"/>
                        </a:rPr>
                        <a:t> &gt; 0;</a:t>
                      </a:r>
                      <a:endParaRPr lang="en-US" dirty="0"/>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201127" y="874822"/>
            <a:ext cx="9710055" cy="17961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croll: Horizontal 3">
            <a:extLst>
              <a:ext uri="{FF2B5EF4-FFF2-40B4-BE49-F238E27FC236}">
                <a16:creationId xmlns:a16="http://schemas.microsoft.com/office/drawing/2014/main" id="{AE196DBA-9B97-4226-3FF2-0CC7FD9C4E9E}"/>
              </a:ext>
            </a:extLst>
          </p:cNvPr>
          <p:cNvSpPr/>
          <p:nvPr/>
        </p:nvSpPr>
        <p:spPr>
          <a:xfrm>
            <a:off x="814406" y="2523191"/>
            <a:ext cx="10842171" cy="1937657"/>
          </a:xfrm>
          <a:prstGeom prst="horizontalScroll">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In this query, we go to the avg_price_per_room column and the AVG is used to take the average of that column from that table as the question wanted the children also to be involved so we write the condtion where the no_of_children column should be more than 0.</a:t>
            </a:r>
          </a:p>
          <a:p>
            <a:pPr algn="ctr"/>
            <a:endParaRPr lang="en-US" dirty="0"/>
          </a:p>
        </p:txBody>
      </p:sp>
      <p:pic>
        <p:nvPicPr>
          <p:cNvPr id="6" name="Picture 5" descr="A screenshot of a computer&#10;&#10;Description automatically generated">
            <a:extLst>
              <a:ext uri="{FF2B5EF4-FFF2-40B4-BE49-F238E27FC236}">
                <a16:creationId xmlns:a16="http://schemas.microsoft.com/office/drawing/2014/main" id="{B2097FF5-7D08-AD24-CC4B-9432BFBB69FD}"/>
              </a:ext>
            </a:extLst>
          </p:cNvPr>
          <p:cNvPicPr>
            <a:picLocks noChangeAspect="1"/>
          </p:cNvPicPr>
          <p:nvPr/>
        </p:nvPicPr>
        <p:blipFill rotWithShape="1">
          <a:blip r:embed="rId2"/>
          <a:srcRect l="13596" t="43492" r="63148" b="38095"/>
          <a:stretch/>
        </p:blipFill>
        <p:spPr>
          <a:xfrm>
            <a:off x="1110344" y="4272644"/>
            <a:ext cx="4748708" cy="2307775"/>
          </a:xfrm>
          <a:prstGeom prst="rect">
            <a:avLst/>
          </a:prstGeom>
        </p:spPr>
      </p:pic>
      <p:sp>
        <p:nvSpPr>
          <p:cNvPr id="8" name="TextBox 7">
            <a:extLst>
              <a:ext uri="{FF2B5EF4-FFF2-40B4-BE49-F238E27FC236}">
                <a16:creationId xmlns:a16="http://schemas.microsoft.com/office/drawing/2014/main" id="{08792410-713D-D764-4B52-A72278D9DF65}"/>
              </a:ext>
            </a:extLst>
          </p:cNvPr>
          <p:cNvSpPr txBox="1"/>
          <p:nvPr/>
        </p:nvSpPr>
        <p:spPr>
          <a:xfrm>
            <a:off x="6493048" y="4543222"/>
            <a:ext cx="496700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a:t>
            </a:r>
            <a:r>
              <a:rPr lang="en-US" dirty="0">
                <a:solidFill>
                  <a:srgbClr val="000000"/>
                </a:solidFill>
                <a:highlight>
                  <a:srgbClr val="469AA3"/>
                </a:highlight>
                <a:ea typeface="+mn-lt"/>
                <a:cs typeface="+mn-lt"/>
              </a:rPr>
              <a:t>average price per room for reservations involving children is </a:t>
            </a:r>
            <a:r>
              <a:rPr lang="en-US" b="1" dirty="0">
                <a:solidFill>
                  <a:srgbClr val="000000"/>
                </a:solidFill>
                <a:highlight>
                  <a:srgbClr val="469AA3"/>
                </a:highlight>
                <a:ea typeface="+mn-lt"/>
                <a:cs typeface="+mn-lt"/>
              </a:rPr>
              <a:t>144.56833</a:t>
            </a:r>
            <a:endParaRPr lang="en-US" b="1">
              <a:solidFill>
                <a:srgbClr val="000000"/>
              </a:solidFill>
              <a:highlight>
                <a:srgbClr val="469AA3"/>
              </a:highlight>
            </a:endParaRPr>
          </a:p>
        </p:txBody>
      </p:sp>
    </p:spTree>
    <p:extLst>
      <p:ext uri="{BB962C8B-B14F-4D97-AF65-F5344CB8AC3E}">
        <p14:creationId xmlns:p14="http://schemas.microsoft.com/office/powerpoint/2010/main" val="2273856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4  : </a:t>
            </a:r>
            <a:r>
              <a:rPr lang="en-US" b="1" dirty="0">
                <a:latin typeface="Arial Nova Light"/>
                <a:ea typeface="+mn-lt"/>
                <a:cs typeface="Calibri"/>
              </a:rPr>
              <a:t>How many reservations were made for the year 20XX (replace XX with the desired year)?</a:t>
            </a:r>
            <a:endParaRPr lang="en-US" b="1" dirty="0">
              <a:latin typeface="Arial Nova Light"/>
              <a:ea typeface="+mn-lt"/>
              <a:cs typeface="+mn-lt"/>
            </a:endParaRP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4096244668"/>
              </p:ext>
            </p:extLst>
          </p:nvPr>
        </p:nvGraphicFramePr>
        <p:xfrm>
          <a:off x="1266008" y="1553235"/>
          <a:ext cx="8388683" cy="1493203"/>
        </p:xfrm>
        <a:graphic>
          <a:graphicData uri="http://schemas.openxmlformats.org/drawingml/2006/table">
            <a:tbl>
              <a:tblPr bandRow="1">
                <a:tableStyleId>{5C22544A-7EE6-4342-B048-85BDC9FD1C3A}</a:tableStyleId>
              </a:tblPr>
              <a:tblGrid>
                <a:gridCol w="8388683">
                  <a:extLst>
                    <a:ext uri="{9D8B030D-6E8A-4147-A177-3AD203B41FA5}">
                      <a16:colId xmlns:a16="http://schemas.microsoft.com/office/drawing/2014/main" val="2363686299"/>
                    </a:ext>
                  </a:extLst>
                </a:gridCol>
              </a:tblGrid>
              <a:tr h="1428750">
                <a:tc>
                  <a:txBody>
                    <a:bodyPr/>
                    <a:lstStyle/>
                    <a:p>
                      <a:pPr lvl="0" algn="ctr">
                        <a:lnSpc>
                          <a:spcPct val="100000"/>
                        </a:lnSpc>
                        <a:spcBef>
                          <a:spcPts val="0"/>
                        </a:spcBef>
                        <a:spcAft>
                          <a:spcPts val="0"/>
                        </a:spcAft>
                        <a:buNone/>
                      </a:pPr>
                      <a:r>
                        <a:rPr lang="en-US" sz="2400" b="0" i="0" u="none" strike="noStrike" noProof="0" dirty="0">
                          <a:solidFill>
                            <a:srgbClr val="0070C0"/>
                          </a:solidFill>
                          <a:effectLst/>
                          <a:latin typeface="Calibri"/>
                        </a:rPr>
                        <a:t>SELECT COUNT(*) AS </a:t>
                      </a:r>
                      <a:r>
                        <a:rPr lang="en-US" sz="2400" b="0" i="0" u="none" strike="noStrike" noProof="0" err="1">
                          <a:solidFill>
                            <a:srgbClr val="0070C0"/>
                          </a:solidFill>
                          <a:effectLst/>
                          <a:latin typeface="Calibri"/>
                        </a:rPr>
                        <a:t>total_reservations</a:t>
                      </a:r>
                      <a:r>
                        <a:rPr lang="en-US" sz="2400" b="0" i="0" u="none" strike="noStrike" noProof="0" dirty="0">
                          <a:solidFill>
                            <a:srgbClr val="0070C0"/>
                          </a:solidFill>
                          <a:effectLst/>
                          <a:latin typeface="Calibri"/>
                        </a:rPr>
                        <a:t> </a:t>
                      </a:r>
                      <a:endParaRPr lang="en-US" sz="2400" b="0" i="0" u="none" strike="noStrike" noProof="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FROM hotel_reservations.`hotel_1414.csv`</a:t>
                      </a:r>
                      <a:endParaRPr lang="en-US" sz="240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WHERE SUBSTRING(</a:t>
                      </a:r>
                      <a:r>
                        <a:rPr lang="en-US" sz="2400" b="0" i="0" u="none" strike="noStrike" noProof="0" err="1">
                          <a:solidFill>
                            <a:srgbClr val="0070C0"/>
                          </a:solidFill>
                          <a:effectLst/>
                          <a:latin typeface="Calibri"/>
                        </a:rPr>
                        <a:t>arrival_date</a:t>
                      </a:r>
                      <a:r>
                        <a:rPr lang="en-US" sz="2400" b="0" i="0" u="none" strike="noStrike" noProof="0" dirty="0">
                          <a:solidFill>
                            <a:srgbClr val="0070C0"/>
                          </a:solidFill>
                          <a:effectLst/>
                          <a:latin typeface="Calibri"/>
                        </a:rPr>
                        <a:t>, 7, 4) = '2017'; </a:t>
                      </a:r>
                      <a:r>
                        <a:rPr lang="en-US" sz="2400" b="0" i="0" u="none" strike="noStrike" noProof="0" dirty="0">
                          <a:solidFill>
                            <a:srgbClr val="0070C0"/>
                          </a:solidFill>
                          <a:effectLst/>
                        </a:rPr>
                        <a:t>  </a:t>
                      </a:r>
                      <a:endParaRPr lang="en-US"/>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538064" y="1371463"/>
            <a:ext cx="7772399" cy="16219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CE47B6D7-6878-2376-DBBD-8010E9FCDB66}"/>
              </a:ext>
            </a:extLst>
          </p:cNvPr>
          <p:cNvSpPr/>
          <p:nvPr/>
        </p:nvSpPr>
        <p:spPr>
          <a:xfrm>
            <a:off x="337370" y="3214267"/>
            <a:ext cx="11059885" cy="14151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ea typeface="+mn-lt"/>
                <a:cs typeface="+mn-lt"/>
              </a:rPr>
              <a:t>In this query it will count all the rows and name it as </a:t>
            </a:r>
            <a:r>
              <a:rPr lang="en-US" dirty="0" err="1">
                <a:ea typeface="+mn-lt"/>
                <a:cs typeface="+mn-lt"/>
              </a:rPr>
              <a:t>total_reservations</a:t>
            </a:r>
            <a:r>
              <a:rPr lang="en-US" dirty="0">
                <a:ea typeface="+mn-lt"/>
                <a:cs typeface="+mn-lt"/>
              </a:rPr>
              <a:t> from the hotel_1414.csv table, now the substring function filters the </a:t>
            </a:r>
            <a:r>
              <a:rPr lang="en-US" dirty="0" err="1">
                <a:ea typeface="+mn-lt"/>
                <a:cs typeface="+mn-lt"/>
              </a:rPr>
              <a:t>arrival_date</a:t>
            </a:r>
            <a:r>
              <a:rPr lang="en-US" dirty="0">
                <a:ea typeface="+mn-lt"/>
                <a:cs typeface="+mn-lt"/>
              </a:rPr>
              <a:t> column starting from the 7</a:t>
            </a:r>
            <a:r>
              <a:rPr lang="en-US" baseline="30000" dirty="0">
                <a:ea typeface="+mn-lt"/>
                <a:cs typeface="+mn-lt"/>
              </a:rPr>
              <a:t>th</a:t>
            </a:r>
            <a:r>
              <a:rPr lang="en-US" dirty="0">
                <a:ea typeface="+mn-lt"/>
                <a:cs typeface="+mn-lt"/>
              </a:rPr>
              <a:t> character for example it there is a date such as 29-12-2017 , the 7</a:t>
            </a:r>
            <a:r>
              <a:rPr lang="en-US" baseline="30000" dirty="0">
                <a:ea typeface="+mn-lt"/>
                <a:cs typeface="+mn-lt"/>
              </a:rPr>
              <a:t>th</a:t>
            </a:r>
            <a:r>
              <a:rPr lang="en-US" dirty="0">
                <a:ea typeface="+mn-lt"/>
                <a:cs typeface="+mn-lt"/>
              </a:rPr>
              <a:t> character is 2 , till 4 characters that means till 7 which indicates the year, so it will compare it with the result and tells us how many reservations were made in that particular year.</a:t>
            </a:r>
            <a:endParaRPr lang="en-US" dirty="0"/>
          </a:p>
          <a:p>
            <a:pPr algn="ctr"/>
            <a:endParaRPr lang="en-US" dirty="0"/>
          </a:p>
        </p:txBody>
      </p:sp>
      <p:sp>
        <p:nvSpPr>
          <p:cNvPr id="6" name="TextBox 5">
            <a:extLst>
              <a:ext uri="{FF2B5EF4-FFF2-40B4-BE49-F238E27FC236}">
                <a16:creationId xmlns:a16="http://schemas.microsoft.com/office/drawing/2014/main" id="{DFAEDA1B-65F5-B4D3-E56B-B7A314963FE1}"/>
              </a:ext>
            </a:extLst>
          </p:cNvPr>
          <p:cNvSpPr txBox="1"/>
          <p:nvPr/>
        </p:nvSpPr>
        <p:spPr>
          <a:xfrm>
            <a:off x="5618986" y="4900332"/>
            <a:ext cx="5319451" cy="12329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469AA3"/>
                </a:highlight>
                <a:ea typeface="+mn-lt"/>
                <a:cs typeface="+mn-lt"/>
              </a:rPr>
              <a:t>ANSWER</a:t>
            </a:r>
            <a:r>
              <a:rPr lang="en-US" dirty="0">
                <a:highlight>
                  <a:srgbClr val="469AA3"/>
                </a:highlight>
                <a:ea typeface="+mn-lt"/>
                <a:cs typeface="+mn-lt"/>
              </a:rPr>
              <a:t> :</a:t>
            </a:r>
            <a:endParaRPr lang="en-US">
              <a:highlight>
                <a:srgbClr val="469AA3"/>
              </a:highlight>
            </a:endParaRPr>
          </a:p>
          <a:p>
            <a:r>
              <a:rPr lang="en-US" dirty="0">
                <a:highlight>
                  <a:srgbClr val="469AA3"/>
                </a:highlight>
                <a:ea typeface="+mn-lt"/>
                <a:cs typeface="+mn-lt"/>
              </a:rPr>
              <a:t> The answer =</a:t>
            </a:r>
            <a:r>
              <a:rPr lang="en-US" b="1" dirty="0">
                <a:highlight>
                  <a:srgbClr val="469AA3"/>
                </a:highlight>
                <a:ea typeface="+mn-lt"/>
                <a:cs typeface="+mn-lt"/>
              </a:rPr>
              <a:t>123 </a:t>
            </a:r>
            <a:r>
              <a:rPr lang="en-US" dirty="0">
                <a:highlight>
                  <a:srgbClr val="469AA3"/>
                </a:highlight>
                <a:ea typeface="+mn-lt"/>
                <a:cs typeface="+mn-lt"/>
              </a:rPr>
              <a:t>when the year</a:t>
            </a:r>
            <a:r>
              <a:rPr lang="en-US" b="1" dirty="0">
                <a:highlight>
                  <a:srgbClr val="469AA3"/>
                </a:highlight>
                <a:ea typeface="+mn-lt"/>
                <a:cs typeface="+mn-lt"/>
              </a:rPr>
              <a:t> ‘2017’ </a:t>
            </a:r>
            <a:r>
              <a:rPr lang="en-US" dirty="0">
                <a:highlight>
                  <a:srgbClr val="469AA3"/>
                </a:highlight>
                <a:ea typeface="+mn-lt"/>
                <a:cs typeface="+mn-lt"/>
              </a:rPr>
              <a:t>was given  </a:t>
            </a:r>
            <a:endParaRPr lang="en-US">
              <a:highlight>
                <a:srgbClr val="469AA3"/>
              </a:highlight>
            </a:endParaRPr>
          </a:p>
          <a:p>
            <a:r>
              <a:rPr lang="en-US" dirty="0">
                <a:highlight>
                  <a:srgbClr val="469AA3"/>
                </a:highlight>
                <a:ea typeface="+mn-lt"/>
                <a:cs typeface="+mn-lt"/>
              </a:rPr>
              <a:t> The answer =  </a:t>
            </a:r>
            <a:r>
              <a:rPr lang="en-US" b="1" dirty="0">
                <a:highlight>
                  <a:srgbClr val="469AA3"/>
                </a:highlight>
                <a:ea typeface="+mn-lt"/>
                <a:cs typeface="+mn-lt"/>
              </a:rPr>
              <a:t>577</a:t>
            </a:r>
            <a:r>
              <a:rPr lang="en-US" dirty="0">
                <a:highlight>
                  <a:srgbClr val="469AA3"/>
                </a:highlight>
                <a:ea typeface="+mn-lt"/>
                <a:cs typeface="+mn-lt"/>
              </a:rPr>
              <a:t>  when the year ‘</a:t>
            </a:r>
            <a:r>
              <a:rPr lang="en-US" b="1" dirty="0">
                <a:highlight>
                  <a:srgbClr val="469AA3"/>
                </a:highlight>
                <a:ea typeface="+mn-lt"/>
                <a:cs typeface="+mn-lt"/>
              </a:rPr>
              <a:t>2018</a:t>
            </a:r>
            <a:r>
              <a:rPr lang="en-US" dirty="0">
                <a:highlight>
                  <a:srgbClr val="469AA3"/>
                </a:highlight>
                <a:ea typeface="+mn-lt"/>
                <a:cs typeface="+mn-lt"/>
              </a:rPr>
              <a:t>’ was given</a:t>
            </a:r>
            <a:endParaRPr lang="en-US" dirty="0">
              <a:highlight>
                <a:srgbClr val="469AA3"/>
              </a:highlight>
            </a:endParaRPr>
          </a:p>
          <a:p>
            <a:pPr algn="l"/>
            <a:endParaRPr lang="en-US" dirty="0"/>
          </a:p>
        </p:txBody>
      </p:sp>
      <p:pic>
        <p:nvPicPr>
          <p:cNvPr id="7" name="Picture 6" descr="A screenshot of a computer&#10;&#10;Description automatically generated">
            <a:extLst>
              <a:ext uri="{FF2B5EF4-FFF2-40B4-BE49-F238E27FC236}">
                <a16:creationId xmlns:a16="http://schemas.microsoft.com/office/drawing/2014/main" id="{975E0509-44C8-568B-5F21-00DBF4294456}"/>
              </a:ext>
            </a:extLst>
          </p:cNvPr>
          <p:cNvPicPr>
            <a:picLocks noChangeAspect="1"/>
          </p:cNvPicPr>
          <p:nvPr/>
        </p:nvPicPr>
        <p:blipFill rotWithShape="1">
          <a:blip r:embed="rId2"/>
          <a:srcRect l="13043" t="42187" r="74794" b="38281"/>
          <a:stretch/>
        </p:blipFill>
        <p:spPr>
          <a:xfrm>
            <a:off x="849087" y="4683747"/>
            <a:ext cx="2254173" cy="1905679"/>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CB0D6FEB-8291-825C-03EF-6E33E8E0C4EF}"/>
              </a:ext>
            </a:extLst>
          </p:cNvPr>
          <p:cNvPicPr>
            <a:picLocks noChangeAspect="1"/>
          </p:cNvPicPr>
          <p:nvPr/>
        </p:nvPicPr>
        <p:blipFill rotWithShape="1">
          <a:blip r:embed="rId3"/>
          <a:srcRect l="13874" t="43650" r="75827" b="41863"/>
          <a:stretch/>
        </p:blipFill>
        <p:spPr>
          <a:xfrm>
            <a:off x="3363685" y="4682059"/>
            <a:ext cx="2102267" cy="1678845"/>
          </a:xfrm>
          <a:prstGeom prst="rect">
            <a:avLst/>
          </a:prstGeom>
        </p:spPr>
      </p:pic>
    </p:spTree>
    <p:extLst>
      <p:ext uri="{BB962C8B-B14F-4D97-AF65-F5344CB8AC3E}">
        <p14:creationId xmlns:p14="http://schemas.microsoft.com/office/powerpoint/2010/main" val="3280812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5  : </a:t>
            </a:r>
            <a:r>
              <a:rPr lang="en-US" b="1" dirty="0">
                <a:ea typeface="+mn-lt"/>
                <a:cs typeface="+mn-lt"/>
              </a:rPr>
              <a:t>What is the most commonly booked room type?</a:t>
            </a:r>
          </a:p>
          <a:p>
            <a:pPr marL="0" indent="0">
              <a:buNone/>
            </a:pPr>
            <a:endParaRPr lang="en-US" b="1" dirty="0">
              <a:ea typeface="+mn-lt"/>
              <a:cs typeface="+mn-lt"/>
            </a:endParaRP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266087544"/>
              </p:ext>
            </p:extLst>
          </p:nvPr>
        </p:nvGraphicFramePr>
        <p:xfrm>
          <a:off x="729342" y="1001485"/>
          <a:ext cx="10762518" cy="3134043"/>
        </p:xfrm>
        <a:graphic>
          <a:graphicData uri="http://schemas.openxmlformats.org/drawingml/2006/table">
            <a:tbl>
              <a:tblPr bandRow="1">
                <a:tableStyleId>{5C22544A-7EE6-4342-B048-85BDC9FD1C3A}</a:tableStyleId>
              </a:tblPr>
              <a:tblGrid>
                <a:gridCol w="10762518">
                  <a:extLst>
                    <a:ext uri="{9D8B030D-6E8A-4147-A177-3AD203B41FA5}">
                      <a16:colId xmlns:a16="http://schemas.microsoft.com/office/drawing/2014/main" val="2363686299"/>
                    </a:ext>
                  </a:extLst>
                </a:gridCol>
              </a:tblGrid>
              <a:tr h="1793502">
                <a:tc>
                  <a:txBody>
                    <a:bodyPr/>
                    <a:lstStyle/>
                    <a:p>
                      <a:pPr marL="0" lvl="0" indent="0" algn="ctr">
                        <a:lnSpc>
                          <a:spcPct val="114999"/>
                        </a:lnSpc>
                        <a:spcAft>
                          <a:spcPts val="1000"/>
                        </a:spcAft>
                        <a:buNone/>
                      </a:pPr>
                      <a:r>
                        <a:rPr lang="en-US" sz="2400" b="0" i="0" u="none" strike="noStrike" baseline="0" noProof="0">
                          <a:solidFill>
                            <a:srgbClr val="0070C0"/>
                          </a:solidFill>
                          <a:effectLst/>
                          <a:latin typeface="Calibri"/>
                        </a:rPr>
                        <a:t>SELECT </a:t>
                      </a:r>
                      <a:r>
                        <a:rPr lang="en-US" sz="2400" b="0" i="0" u="none" strike="noStrike" baseline="0" noProof="0" err="1">
                          <a:solidFill>
                            <a:srgbClr val="0070C0"/>
                          </a:solidFill>
                          <a:effectLst/>
                          <a:latin typeface="Calibri"/>
                        </a:rPr>
                        <a:t>room_type_reserved</a:t>
                      </a:r>
                      <a:r>
                        <a:rPr lang="en-US" sz="2400" b="0" i="0" u="none" strike="noStrike" baseline="0" noProof="0">
                          <a:solidFill>
                            <a:srgbClr val="0070C0"/>
                          </a:solidFill>
                          <a:effectLst/>
                          <a:latin typeface="Calibri"/>
                        </a:rPr>
                        <a:t>, COUNT(*) AS most_booked_room_type </a:t>
                      </a:r>
                      <a:endParaRPr lang="en-US"/>
                    </a:p>
                    <a:p>
                      <a:pPr marL="0" lvl="0" indent="0" algn="ctr">
                        <a:lnSpc>
                          <a:spcPct val="114999"/>
                        </a:lnSpc>
                        <a:spcAft>
                          <a:spcPts val="1000"/>
                        </a:spcAft>
                        <a:buNone/>
                      </a:pPr>
                      <a:r>
                        <a:rPr lang="en-US" sz="2400" b="0" i="0" u="none" strike="noStrike" baseline="0" noProof="0" dirty="0">
                          <a:solidFill>
                            <a:srgbClr val="0070C0"/>
                          </a:solidFill>
                          <a:effectLst/>
                          <a:latin typeface="Calibri"/>
                        </a:rPr>
                        <a:t> FROM hotel_reservations.`hotel_1414.csv`</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GROUP BY </a:t>
                      </a:r>
                      <a:r>
                        <a:rPr lang="en-US" sz="2400" b="0" i="0" u="none" strike="noStrike" baseline="0" noProof="0" dirty="0" err="1">
                          <a:solidFill>
                            <a:srgbClr val="0070C0"/>
                          </a:solidFill>
                          <a:effectLst/>
                          <a:latin typeface="Calibri"/>
                        </a:rPr>
                        <a:t>room_type_reserved</a:t>
                      </a:r>
                      <a:r>
                        <a:rPr lang="en-US" sz="2400" b="0" i="0" u="none" strike="noStrike" baseline="0" noProof="0" dirty="0">
                          <a:solidFill>
                            <a:srgbClr val="0070C0"/>
                          </a:solidFill>
                          <a:effectLst/>
                          <a:latin typeface="Calibri"/>
                        </a:rPr>
                        <a:t>  </a:t>
                      </a:r>
                      <a:endParaRPr lang="en-US"/>
                    </a:p>
                    <a:p>
                      <a:pPr marL="0" lvl="0" indent="0" algn="ctr">
                        <a:lnSpc>
                          <a:spcPct val="114999"/>
                        </a:lnSpc>
                        <a:spcAft>
                          <a:spcPts val="1000"/>
                        </a:spcAft>
                        <a:buNone/>
                      </a:pPr>
                      <a:r>
                        <a:rPr lang="en-US" sz="2400" b="0" i="0" u="none" strike="noStrike" baseline="0" noProof="0" dirty="0">
                          <a:solidFill>
                            <a:srgbClr val="0070C0"/>
                          </a:solidFill>
                          <a:effectLst/>
                          <a:latin typeface="Calibri"/>
                        </a:rPr>
                        <a:t>ORDER BY </a:t>
                      </a:r>
                      <a:r>
                        <a:rPr lang="en-US" sz="2400" b="0" i="0" u="none" strike="noStrike" baseline="0" noProof="0" dirty="0" err="1">
                          <a:solidFill>
                            <a:srgbClr val="0070C0"/>
                          </a:solidFill>
                          <a:effectLst/>
                          <a:latin typeface="Calibri"/>
                        </a:rPr>
                        <a:t>most_booked_room_type</a:t>
                      </a:r>
                      <a:r>
                        <a:rPr lang="en-US" sz="2400" b="0" i="0" u="none" strike="noStrike" baseline="0" noProof="0" dirty="0">
                          <a:solidFill>
                            <a:srgbClr val="0070C0"/>
                          </a:solidFill>
                          <a:effectLst/>
                          <a:latin typeface="Calibri"/>
                        </a:rPr>
                        <a:t> DESC  </a:t>
                      </a:r>
                      <a:endParaRPr lang="en-US"/>
                    </a:p>
                    <a:p>
                      <a:pPr marL="0" lvl="0" indent="0" algn="ctr">
                        <a:lnSpc>
                          <a:spcPct val="114999"/>
                        </a:lnSpc>
                        <a:spcAft>
                          <a:spcPts val="1000"/>
                        </a:spcAft>
                        <a:buNone/>
                      </a:pPr>
                      <a:r>
                        <a:rPr lang="en-US" sz="2400" b="0" i="0" u="none" strike="noStrike" baseline="0" noProof="0" dirty="0">
                          <a:solidFill>
                            <a:srgbClr val="0070C0"/>
                          </a:solidFill>
                          <a:effectLst/>
                          <a:latin typeface="Calibri"/>
                        </a:rPr>
                        <a:t>LIMIT 1;</a:t>
                      </a:r>
                      <a:endParaRPr lang="en-US" dirty="0"/>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560355" y="1048992"/>
            <a:ext cx="9263741" cy="259079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F1D690BF-19CF-E75D-E7DD-F443B47DD761}"/>
              </a:ext>
            </a:extLst>
          </p:cNvPr>
          <p:cNvPicPr>
            <a:picLocks noChangeAspect="1"/>
          </p:cNvPicPr>
          <p:nvPr/>
        </p:nvPicPr>
        <p:blipFill rotWithShape="1">
          <a:blip r:embed="rId2"/>
          <a:srcRect l="14129" t="44719" r="66550" b="45393"/>
          <a:stretch/>
        </p:blipFill>
        <p:spPr>
          <a:xfrm>
            <a:off x="566058" y="4011386"/>
            <a:ext cx="4214901" cy="143887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A0CF90F-EC6A-7C3A-310D-A1B8C798791B}"/>
              </a:ext>
            </a:extLst>
          </p:cNvPr>
          <p:cNvPicPr>
            <a:picLocks noChangeAspect="1"/>
          </p:cNvPicPr>
          <p:nvPr/>
        </p:nvPicPr>
        <p:blipFill rotWithShape="1">
          <a:blip r:embed="rId3"/>
          <a:srcRect l="12522" t="45656" r="57603" b="32063"/>
          <a:stretch/>
        </p:blipFill>
        <p:spPr>
          <a:xfrm>
            <a:off x="4963887" y="3769910"/>
            <a:ext cx="5065117" cy="2146480"/>
          </a:xfrm>
          <a:prstGeom prst="rect">
            <a:avLst/>
          </a:prstGeom>
        </p:spPr>
      </p:pic>
      <p:sp>
        <p:nvSpPr>
          <p:cNvPr id="7" name="TextBox 6">
            <a:extLst>
              <a:ext uri="{FF2B5EF4-FFF2-40B4-BE49-F238E27FC236}">
                <a16:creationId xmlns:a16="http://schemas.microsoft.com/office/drawing/2014/main" id="{34FE6702-F863-89DF-76B0-36869DF7962E}"/>
              </a:ext>
            </a:extLst>
          </p:cNvPr>
          <p:cNvSpPr txBox="1"/>
          <p:nvPr/>
        </p:nvSpPr>
        <p:spPr>
          <a:xfrm>
            <a:off x="856062" y="5550602"/>
            <a:ext cx="364517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most commonly booked room type is </a:t>
            </a:r>
            <a:r>
              <a:rPr lang="en-US" b="1" err="1">
                <a:highlight>
                  <a:srgbClr val="469AA3"/>
                </a:highlight>
              </a:rPr>
              <a:t>Room_Type</a:t>
            </a:r>
            <a:r>
              <a:rPr lang="en-US" b="1" dirty="0">
                <a:highlight>
                  <a:srgbClr val="469AA3"/>
                </a:highlight>
              </a:rPr>
              <a:t> 1</a:t>
            </a:r>
            <a:r>
              <a:rPr lang="en-US" dirty="0">
                <a:highlight>
                  <a:srgbClr val="469AA3"/>
                </a:highlight>
              </a:rPr>
              <a:t> </a:t>
            </a:r>
            <a:r>
              <a:rPr lang="en-US" dirty="0">
                <a:highlight>
                  <a:srgbClr val="469AA3"/>
                </a:highlight>
                <a:ea typeface="+mn-lt"/>
                <a:cs typeface="+mn-lt"/>
              </a:rPr>
              <a:t>with a bookings of </a:t>
            </a:r>
            <a:r>
              <a:rPr lang="en-US" b="1" dirty="0">
                <a:highlight>
                  <a:srgbClr val="469AA3"/>
                </a:highlight>
                <a:ea typeface="+mn-lt"/>
                <a:cs typeface="+mn-lt"/>
              </a:rPr>
              <a:t>534</a:t>
            </a:r>
            <a:r>
              <a:rPr lang="en-US" dirty="0">
                <a:highlight>
                  <a:srgbClr val="469AA3"/>
                </a:highlight>
                <a:ea typeface="+mn-lt"/>
                <a:cs typeface="+mn-lt"/>
              </a:rPr>
              <a:t>.</a:t>
            </a:r>
            <a:endParaRPr lang="en-US" dirty="0">
              <a:highlight>
                <a:srgbClr val="469AA3"/>
              </a:highlight>
            </a:endParaRPr>
          </a:p>
          <a:p>
            <a:endParaRPr lang="en-US" dirty="0"/>
          </a:p>
        </p:txBody>
      </p:sp>
    </p:spTree>
    <p:extLst>
      <p:ext uri="{BB962C8B-B14F-4D97-AF65-F5344CB8AC3E}">
        <p14:creationId xmlns:p14="http://schemas.microsoft.com/office/powerpoint/2010/main" val="2346797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6  : </a:t>
            </a:r>
            <a:r>
              <a:rPr lang="en-US" b="1" dirty="0">
                <a:ea typeface="+mn-lt"/>
                <a:cs typeface="+mn-lt"/>
              </a:rPr>
              <a:t>How many reservations fall on a weekend (</a:t>
            </a:r>
            <a:r>
              <a:rPr lang="en-US" b="1" dirty="0" err="1">
                <a:ea typeface="+mn-lt"/>
                <a:cs typeface="+mn-lt"/>
              </a:rPr>
              <a:t>no_of_weekend_nights</a:t>
            </a:r>
            <a:r>
              <a:rPr lang="en-US" b="1" dirty="0">
                <a:ea typeface="+mn-lt"/>
                <a:cs typeface="+mn-lt"/>
              </a:rPr>
              <a:t> &gt; 0)?</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252293893"/>
              </p:ext>
            </p:extLst>
          </p:nvPr>
        </p:nvGraphicFramePr>
        <p:xfrm>
          <a:off x="1295399" y="1001485"/>
          <a:ext cx="8043652" cy="1488694"/>
        </p:xfrm>
        <a:graphic>
          <a:graphicData uri="http://schemas.openxmlformats.org/drawingml/2006/table">
            <a:tbl>
              <a:tblPr bandRow="1">
                <a:tableStyleId>{5C22544A-7EE6-4342-B048-85BDC9FD1C3A}</a:tableStyleId>
              </a:tblPr>
              <a:tblGrid>
                <a:gridCol w="8043652">
                  <a:extLst>
                    <a:ext uri="{9D8B030D-6E8A-4147-A177-3AD203B41FA5}">
                      <a16:colId xmlns:a16="http://schemas.microsoft.com/office/drawing/2014/main" val="2363686299"/>
                    </a:ext>
                  </a:extLst>
                </a:gridCol>
              </a:tblGrid>
              <a:tr h="1428750">
                <a:tc>
                  <a:txBody>
                    <a:bodyPr/>
                    <a:lstStyle/>
                    <a:p>
                      <a:pPr marL="0" lvl="0" indent="0" algn="ctr">
                        <a:lnSpc>
                          <a:spcPct val="114999"/>
                        </a:lnSpc>
                        <a:spcAft>
                          <a:spcPts val="1000"/>
                        </a:spcAft>
                        <a:buNone/>
                      </a:pPr>
                      <a:r>
                        <a:rPr lang="en-US" sz="2400" b="0" i="0" u="none" strike="noStrike" baseline="0" noProof="0" dirty="0">
                          <a:solidFill>
                            <a:srgbClr val="0070C0"/>
                          </a:solidFill>
                          <a:effectLst/>
                          <a:latin typeface="Calibri"/>
                        </a:rPr>
                        <a:t>SELECT COUNT(*) AS </a:t>
                      </a:r>
                      <a:r>
                        <a:rPr lang="en-US" sz="2400" b="0" i="0" u="none" strike="noStrike" baseline="0" noProof="0" dirty="0" err="1">
                          <a:solidFill>
                            <a:srgbClr val="0070C0"/>
                          </a:solidFill>
                          <a:effectLst/>
                          <a:latin typeface="Calibri"/>
                        </a:rPr>
                        <a:t>reservations_falling_on_weekend</a:t>
                      </a:r>
                      <a:endParaRPr lang="en-US" dirty="0"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    -&gt; FROM hotel_reservations.`hotel_1414.csv`</a:t>
                      </a:r>
                      <a:endParaRPr lang="en-US" dirty="0"/>
                    </a:p>
                    <a:p>
                      <a:pPr lvl="0" algn="ctr">
                        <a:lnSpc>
                          <a:spcPct val="114999"/>
                        </a:lnSpc>
                        <a:spcAft>
                          <a:spcPts val="1000"/>
                        </a:spcAft>
                        <a:buNone/>
                      </a:pPr>
                      <a:r>
                        <a:rPr lang="en-US" sz="2400" b="0" i="0" u="none" strike="noStrike" baseline="0" noProof="0" dirty="0">
                          <a:solidFill>
                            <a:srgbClr val="0070C0"/>
                          </a:solidFill>
                          <a:effectLst/>
                          <a:latin typeface="Calibri"/>
                        </a:rPr>
                        <a:t>    -&gt; WHERE </a:t>
                      </a:r>
                      <a:r>
                        <a:rPr lang="en-US" sz="2400" b="0" i="0" u="none" strike="noStrike" baseline="0" noProof="0" dirty="0" err="1">
                          <a:solidFill>
                            <a:srgbClr val="0070C0"/>
                          </a:solidFill>
                          <a:effectLst/>
                          <a:latin typeface="Calibri"/>
                        </a:rPr>
                        <a:t>no_of_weekend_nights</a:t>
                      </a:r>
                      <a:r>
                        <a:rPr lang="en-US" sz="2400" b="0" i="0" u="none" strike="noStrike" baseline="0" noProof="0" dirty="0">
                          <a:solidFill>
                            <a:srgbClr val="0070C0"/>
                          </a:solidFill>
                          <a:effectLst/>
                          <a:latin typeface="Calibri"/>
                        </a:rPr>
                        <a:t> &gt; 0;</a:t>
                      </a:r>
                      <a:endParaRPr lang="en-US" dirty="0"/>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560355" y="1048992"/>
            <a:ext cx="7772399" cy="16219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Description automatically generated">
            <a:extLst>
              <a:ext uri="{FF2B5EF4-FFF2-40B4-BE49-F238E27FC236}">
                <a16:creationId xmlns:a16="http://schemas.microsoft.com/office/drawing/2014/main" id="{DD4753DA-3E42-C650-A2A8-F83D125040CD}"/>
              </a:ext>
            </a:extLst>
          </p:cNvPr>
          <p:cNvPicPr>
            <a:picLocks noChangeAspect="1"/>
          </p:cNvPicPr>
          <p:nvPr/>
        </p:nvPicPr>
        <p:blipFill rotWithShape="1">
          <a:blip r:embed="rId2"/>
          <a:srcRect l="13238" t="44719" r="63327" b="42540"/>
          <a:stretch/>
        </p:blipFill>
        <p:spPr>
          <a:xfrm>
            <a:off x="653144" y="4423584"/>
            <a:ext cx="4541899" cy="2156834"/>
          </a:xfrm>
          <a:prstGeom prst="rect">
            <a:avLst/>
          </a:prstGeom>
        </p:spPr>
      </p:pic>
      <p:sp>
        <p:nvSpPr>
          <p:cNvPr id="7" name="TextBox 6">
            <a:extLst>
              <a:ext uri="{FF2B5EF4-FFF2-40B4-BE49-F238E27FC236}">
                <a16:creationId xmlns:a16="http://schemas.microsoft.com/office/drawing/2014/main" id="{41A52C66-F53F-9132-AF98-B629C9EBF73C}"/>
              </a:ext>
            </a:extLst>
          </p:cNvPr>
          <p:cNvSpPr txBox="1"/>
          <p:nvPr/>
        </p:nvSpPr>
        <p:spPr>
          <a:xfrm>
            <a:off x="6323821" y="4886994"/>
            <a:ext cx="472021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number of reservations falling on weekend nights where the number of weekend nights are &gt;0 are </a:t>
            </a:r>
            <a:r>
              <a:rPr lang="en-US" b="1" dirty="0">
                <a:highlight>
                  <a:srgbClr val="469AA3"/>
                </a:highlight>
              </a:rPr>
              <a:t>383</a:t>
            </a:r>
          </a:p>
        </p:txBody>
      </p:sp>
      <p:sp>
        <p:nvSpPr>
          <p:cNvPr id="8" name="Rectangle 7">
            <a:extLst>
              <a:ext uri="{FF2B5EF4-FFF2-40B4-BE49-F238E27FC236}">
                <a16:creationId xmlns:a16="http://schemas.microsoft.com/office/drawing/2014/main" id="{9FA63D54-C563-06E8-EDBE-FE31536D17BB}"/>
              </a:ext>
            </a:extLst>
          </p:cNvPr>
          <p:cNvSpPr/>
          <p:nvPr/>
        </p:nvSpPr>
        <p:spPr>
          <a:xfrm>
            <a:off x="1353131" y="3203332"/>
            <a:ext cx="10134599" cy="827314"/>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Here we are counting and making it as alias of reservations falling on weekend from the table and making sure that the number of weekend nights column is greater than 0 telling that the reservation has at least one weekend night.</a:t>
            </a:r>
          </a:p>
        </p:txBody>
      </p:sp>
    </p:spTree>
    <p:extLst>
      <p:ext uri="{BB962C8B-B14F-4D97-AF65-F5344CB8AC3E}">
        <p14:creationId xmlns:p14="http://schemas.microsoft.com/office/powerpoint/2010/main" val="4214815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7  : </a:t>
            </a:r>
            <a:r>
              <a:rPr lang="en-US" b="1" dirty="0">
                <a:ea typeface="+mn-lt"/>
                <a:cs typeface="+mn-lt"/>
              </a:rPr>
              <a:t>What is the highest and lowest lead time for reservations?</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463967315"/>
              </p:ext>
            </p:extLst>
          </p:nvPr>
        </p:nvGraphicFramePr>
        <p:xfrm>
          <a:off x="1295399" y="1001485"/>
          <a:ext cx="8043652" cy="1428750"/>
        </p:xfrm>
        <a:graphic>
          <a:graphicData uri="http://schemas.openxmlformats.org/drawingml/2006/table">
            <a:tbl>
              <a:tblPr bandRow="1">
                <a:tableStyleId>{5C22544A-7EE6-4342-B048-85BDC9FD1C3A}</a:tableStyleId>
              </a:tblPr>
              <a:tblGrid>
                <a:gridCol w="8043652">
                  <a:extLst>
                    <a:ext uri="{9D8B030D-6E8A-4147-A177-3AD203B41FA5}">
                      <a16:colId xmlns:a16="http://schemas.microsoft.com/office/drawing/2014/main" val="2363686299"/>
                    </a:ext>
                  </a:extLst>
                </a:gridCol>
              </a:tblGrid>
              <a:tr h="1428750">
                <a:tc>
                  <a:txBody>
                    <a:bodyPr/>
                    <a:lstStyle/>
                    <a:p>
                      <a:pPr marL="0" lvl="0" indent="0" algn="ctr">
                        <a:lnSpc>
                          <a:spcPct val="114999"/>
                        </a:lnSpc>
                        <a:spcAft>
                          <a:spcPts val="1000"/>
                        </a:spcAft>
                        <a:buNone/>
                      </a:pPr>
                      <a:r>
                        <a:rPr lang="en-US" sz="2400" b="0" i="0" u="none" strike="noStrike" baseline="0" noProof="0">
                          <a:solidFill>
                            <a:srgbClr val="0070C0"/>
                          </a:solidFill>
                          <a:effectLst/>
                          <a:latin typeface="Calibri"/>
                        </a:rPr>
                        <a:t>SELECT MAX(</a:t>
                      </a:r>
                      <a:r>
                        <a:rPr lang="en-US" sz="2400" b="0" i="0" u="none" strike="noStrike" baseline="0" noProof="0" err="1">
                          <a:solidFill>
                            <a:srgbClr val="0070C0"/>
                          </a:solidFill>
                          <a:effectLst/>
                          <a:latin typeface="Calibri"/>
                        </a:rPr>
                        <a:t>lead_time</a:t>
                      </a:r>
                      <a:r>
                        <a:rPr lang="en-US" sz="2400" b="0" i="0" u="none" strike="noStrike" baseline="0" noProof="0">
                          <a:solidFill>
                            <a:srgbClr val="0070C0"/>
                          </a:solidFill>
                          <a:effectLst/>
                          <a:latin typeface="Calibri"/>
                        </a:rPr>
                        <a:t>) AS highest_lead_time</a:t>
                      </a:r>
                      <a:endParaRPr lang="en-US"/>
                    </a:p>
                    <a:p>
                      <a:pPr marL="0" lvl="0" indent="0" algn="ctr">
                        <a:lnSpc>
                          <a:spcPct val="114999"/>
                        </a:lnSpc>
                        <a:spcAft>
                          <a:spcPts val="1000"/>
                        </a:spcAft>
                        <a:buNone/>
                      </a:pPr>
                      <a:r>
                        <a:rPr lang="en-US" sz="2400" b="0" i="0" u="none" strike="noStrike" baseline="0" noProof="0" dirty="0">
                          <a:solidFill>
                            <a:srgbClr val="0070C0"/>
                          </a:solidFill>
                          <a:effectLst/>
                          <a:latin typeface="Calibri"/>
                        </a:rPr>
                        <a:t>FROM hotel_reservations.`hotel_1414.csv`;</a:t>
                      </a:r>
                      <a:endParaRPr lang="en-US" dirty="0"/>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560355" y="1048992"/>
            <a:ext cx="7772399" cy="16219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6A602180-CF2D-8364-6E87-0F2705A05C70}"/>
              </a:ext>
            </a:extLst>
          </p:cNvPr>
          <p:cNvPicPr>
            <a:picLocks noChangeAspect="1"/>
          </p:cNvPicPr>
          <p:nvPr/>
        </p:nvPicPr>
        <p:blipFill rotWithShape="1">
          <a:blip r:embed="rId2"/>
          <a:srcRect l="12829" t="45299" r="74111" b="46239"/>
          <a:stretch/>
        </p:blipFill>
        <p:spPr>
          <a:xfrm>
            <a:off x="87085" y="4618613"/>
            <a:ext cx="4922108" cy="1666614"/>
          </a:xfrm>
          <a:prstGeom prst="rect">
            <a:avLst/>
          </a:prstGeom>
        </p:spPr>
      </p:pic>
      <p:sp>
        <p:nvSpPr>
          <p:cNvPr id="6" name="Rectangle 5">
            <a:extLst>
              <a:ext uri="{FF2B5EF4-FFF2-40B4-BE49-F238E27FC236}">
                <a16:creationId xmlns:a16="http://schemas.microsoft.com/office/drawing/2014/main" id="{6D8BDD0F-793B-08CF-2EA9-B88E2B6F8261}"/>
              </a:ext>
            </a:extLst>
          </p:cNvPr>
          <p:cNvSpPr/>
          <p:nvPr/>
        </p:nvSpPr>
        <p:spPr>
          <a:xfrm>
            <a:off x="1560355" y="2823363"/>
            <a:ext cx="7772399" cy="16219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dirty="0">
                <a:solidFill>
                  <a:srgbClr val="0070C0"/>
                </a:solidFill>
                <a:latin typeface="Calibri"/>
                <a:ea typeface="+mn-lt"/>
                <a:cs typeface="Calibri"/>
              </a:rPr>
              <a:t>SELECT MIN(</a:t>
            </a:r>
            <a:r>
              <a:rPr lang="en-US" sz="2400" dirty="0" err="1">
                <a:solidFill>
                  <a:srgbClr val="0070C0"/>
                </a:solidFill>
                <a:latin typeface="Calibri"/>
                <a:ea typeface="+mn-lt"/>
                <a:cs typeface="Calibri"/>
              </a:rPr>
              <a:t>lead_time</a:t>
            </a:r>
            <a:r>
              <a:rPr lang="en-US" sz="2400" dirty="0">
                <a:solidFill>
                  <a:srgbClr val="0070C0"/>
                </a:solidFill>
                <a:latin typeface="Calibri"/>
                <a:ea typeface="+mn-lt"/>
                <a:cs typeface="Calibri"/>
              </a:rPr>
              <a:t>) AS </a:t>
            </a:r>
            <a:r>
              <a:rPr lang="en-US" sz="2400" dirty="0" err="1">
                <a:solidFill>
                  <a:srgbClr val="0070C0"/>
                </a:solidFill>
                <a:latin typeface="Calibri"/>
                <a:ea typeface="+mn-lt"/>
                <a:cs typeface="Calibri"/>
              </a:rPr>
              <a:t>lowest_lead_time</a:t>
            </a:r>
            <a:r>
              <a:rPr lang="en-US" sz="2400" dirty="0">
                <a:solidFill>
                  <a:srgbClr val="0070C0"/>
                </a:solidFill>
                <a:latin typeface="Calibri"/>
                <a:ea typeface="+mn-lt"/>
                <a:cs typeface="Calibri"/>
              </a:rPr>
              <a:t> </a:t>
            </a:r>
            <a:endParaRPr lang="en-US" dirty="0">
              <a:solidFill>
                <a:srgbClr val="F4F2EC"/>
              </a:solidFill>
              <a:latin typeface="Arial Nova Light"/>
              <a:ea typeface="+mn-lt"/>
              <a:cs typeface="Calibri"/>
            </a:endParaRPr>
          </a:p>
          <a:p>
            <a:pPr algn="ctr"/>
            <a:r>
              <a:rPr lang="en-US" sz="2400" dirty="0">
                <a:solidFill>
                  <a:srgbClr val="0070C0"/>
                </a:solidFill>
                <a:latin typeface="Calibri"/>
                <a:ea typeface="+mn-lt"/>
                <a:cs typeface="Calibri"/>
              </a:rPr>
              <a:t>FROM</a:t>
            </a:r>
            <a:r>
              <a:rPr lang="en-US" sz="2400" dirty="0">
                <a:solidFill>
                  <a:srgbClr val="0070C0"/>
                </a:solidFill>
                <a:latin typeface="Calibri"/>
                <a:cs typeface="Calibri"/>
              </a:rPr>
              <a:t> hotel_reservations.`hotel_1414.csv`;</a:t>
            </a:r>
            <a:endParaRPr lang="en-US"/>
          </a:p>
        </p:txBody>
      </p:sp>
      <p:sp>
        <p:nvSpPr>
          <p:cNvPr id="7" name="TextBox 6">
            <a:extLst>
              <a:ext uri="{FF2B5EF4-FFF2-40B4-BE49-F238E27FC236}">
                <a16:creationId xmlns:a16="http://schemas.microsoft.com/office/drawing/2014/main" id="{0CA3D3EB-AF0A-DDA9-E8C4-C1349A6F8BFE}"/>
              </a:ext>
            </a:extLst>
          </p:cNvPr>
          <p:cNvSpPr txBox="1"/>
          <p:nvPr/>
        </p:nvSpPr>
        <p:spPr>
          <a:xfrm>
            <a:off x="7839562" y="5176608"/>
            <a:ext cx="345077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469AA3"/>
                </a:highlight>
              </a:rPr>
              <a:t>The highest lead time is 443</a:t>
            </a:r>
          </a:p>
          <a:p>
            <a:r>
              <a:rPr lang="en-US" b="1" dirty="0">
                <a:solidFill>
                  <a:schemeClr val="tx1">
                    <a:lumMod val="95000"/>
                    <a:lumOff val="5000"/>
                  </a:schemeClr>
                </a:solidFill>
                <a:highlight>
                  <a:srgbClr val="469AA3"/>
                </a:highlight>
                <a:ea typeface="+mn-lt"/>
                <a:cs typeface="+mn-lt"/>
              </a:rPr>
              <a:t>The lowest lead time is 0</a:t>
            </a:r>
            <a:endParaRPr lang="en-US" b="1">
              <a:solidFill>
                <a:schemeClr val="tx1">
                  <a:lumMod val="95000"/>
                  <a:lumOff val="5000"/>
                </a:schemeClr>
              </a:solidFill>
              <a:highlight>
                <a:srgbClr val="469AA3"/>
              </a:highlight>
            </a:endParaRPr>
          </a:p>
          <a:p>
            <a:endParaRPr lang="en-US" dirty="0"/>
          </a:p>
        </p:txBody>
      </p:sp>
      <p:sp>
        <p:nvSpPr>
          <p:cNvPr id="8" name="Arrow: Left 7">
            <a:extLst>
              <a:ext uri="{FF2B5EF4-FFF2-40B4-BE49-F238E27FC236}">
                <a16:creationId xmlns:a16="http://schemas.microsoft.com/office/drawing/2014/main" id="{D420C038-9346-74DE-37CC-C47306C1F2B8}"/>
              </a:ext>
            </a:extLst>
          </p:cNvPr>
          <p:cNvSpPr/>
          <p:nvPr/>
        </p:nvSpPr>
        <p:spPr>
          <a:xfrm>
            <a:off x="9559576" y="1363783"/>
            <a:ext cx="2111828" cy="88174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Highest lead time</a:t>
            </a:r>
          </a:p>
        </p:txBody>
      </p:sp>
      <p:sp>
        <p:nvSpPr>
          <p:cNvPr id="9" name="Arrow: Left 8">
            <a:extLst>
              <a:ext uri="{FF2B5EF4-FFF2-40B4-BE49-F238E27FC236}">
                <a16:creationId xmlns:a16="http://schemas.microsoft.com/office/drawing/2014/main" id="{04D861E5-43C1-7837-32F7-96A39189E2EF}"/>
              </a:ext>
            </a:extLst>
          </p:cNvPr>
          <p:cNvSpPr/>
          <p:nvPr/>
        </p:nvSpPr>
        <p:spPr>
          <a:xfrm>
            <a:off x="9559576" y="2985754"/>
            <a:ext cx="2111828" cy="88174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t>lowest lead time</a:t>
            </a:r>
            <a:endParaRPr lang="en-US"/>
          </a:p>
        </p:txBody>
      </p:sp>
      <p:pic>
        <p:nvPicPr>
          <p:cNvPr id="10" name="Picture 9" descr="A screenshot of a computer&#10;&#10;Description automatically generated">
            <a:extLst>
              <a:ext uri="{FF2B5EF4-FFF2-40B4-BE49-F238E27FC236}">
                <a16:creationId xmlns:a16="http://schemas.microsoft.com/office/drawing/2014/main" id="{4D9DA7D9-61FD-0CFC-D6BB-87D3043D6B37}"/>
              </a:ext>
            </a:extLst>
          </p:cNvPr>
          <p:cNvPicPr>
            <a:picLocks noChangeAspect="1"/>
          </p:cNvPicPr>
          <p:nvPr/>
        </p:nvPicPr>
        <p:blipFill rotWithShape="1">
          <a:blip r:embed="rId3"/>
          <a:srcRect l="13724" t="45383" r="74646" b="45551"/>
          <a:stretch/>
        </p:blipFill>
        <p:spPr>
          <a:xfrm>
            <a:off x="3559627" y="4664530"/>
            <a:ext cx="3931765" cy="1764324"/>
          </a:xfrm>
          <a:prstGeom prst="rect">
            <a:avLst/>
          </a:prstGeom>
        </p:spPr>
      </p:pic>
    </p:spTree>
    <p:extLst>
      <p:ext uri="{BB962C8B-B14F-4D97-AF65-F5344CB8AC3E}">
        <p14:creationId xmlns:p14="http://schemas.microsoft.com/office/powerpoint/2010/main" val="2070063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8  : </a:t>
            </a:r>
            <a:r>
              <a:rPr lang="en-US" b="1" dirty="0">
                <a:ea typeface="+mn-lt"/>
                <a:cs typeface="+mn-lt"/>
              </a:rPr>
              <a:t>What is the most common market segment type for reservations?</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1128117384"/>
              </p:ext>
            </p:extLst>
          </p:nvPr>
        </p:nvGraphicFramePr>
        <p:xfrm>
          <a:off x="1295399" y="1001485"/>
          <a:ext cx="9202959" cy="2954211"/>
        </p:xfrm>
        <a:graphic>
          <a:graphicData uri="http://schemas.openxmlformats.org/drawingml/2006/table">
            <a:tbl>
              <a:tblPr bandRow="1">
                <a:tableStyleId>{5C22544A-7EE6-4342-B048-85BDC9FD1C3A}</a:tableStyleId>
              </a:tblPr>
              <a:tblGrid>
                <a:gridCol w="9202959">
                  <a:extLst>
                    <a:ext uri="{9D8B030D-6E8A-4147-A177-3AD203B41FA5}">
                      <a16:colId xmlns:a16="http://schemas.microsoft.com/office/drawing/2014/main" val="2363686299"/>
                    </a:ext>
                  </a:extLst>
                </a:gridCol>
              </a:tblGrid>
              <a:tr h="1428750">
                <a:tc>
                  <a:txBody>
                    <a:bodyPr/>
                    <a:lstStyle/>
                    <a:p>
                      <a:pPr lvl="0" algn="ctr">
                        <a:lnSpc>
                          <a:spcPct val="100000"/>
                        </a:lnSpc>
                        <a:spcBef>
                          <a:spcPts val="0"/>
                        </a:spcBef>
                        <a:spcAft>
                          <a:spcPts val="0"/>
                        </a:spcAft>
                        <a:buNone/>
                      </a:pPr>
                      <a:r>
                        <a:rPr lang="en-US" sz="2400" dirty="0">
                          <a:solidFill>
                            <a:srgbClr val="0070C0"/>
                          </a:solidFill>
                          <a:effectLst/>
                          <a:latin typeface="Calibri"/>
                          <a:cs typeface="Times New Roman"/>
                        </a:rPr>
                        <a:t>  </a:t>
                      </a:r>
                      <a:r>
                        <a:rPr lang="en-US" sz="2400" b="0" i="0" u="none" strike="noStrike" noProof="0" dirty="0">
                          <a:solidFill>
                            <a:srgbClr val="0070C0"/>
                          </a:solidFill>
                          <a:effectLst/>
                          <a:latin typeface="Calibri"/>
                        </a:rPr>
                        <a:t>SELECT </a:t>
                      </a:r>
                      <a:r>
                        <a:rPr lang="en-US" sz="2400" b="0" i="0" u="none" strike="noStrike" noProof="0" dirty="0" err="1">
                          <a:solidFill>
                            <a:srgbClr val="0070C0"/>
                          </a:solidFill>
                          <a:effectLst/>
                          <a:latin typeface="Calibri"/>
                        </a:rPr>
                        <a:t>market_segment_type</a:t>
                      </a:r>
                      <a:r>
                        <a:rPr lang="en-US" sz="2400" b="0" i="0" u="none" strike="noStrike" noProof="0" dirty="0">
                          <a:solidFill>
                            <a:srgbClr val="0070C0"/>
                          </a:solidFill>
                          <a:effectLst/>
                          <a:latin typeface="Calibri"/>
                        </a:rPr>
                        <a:t>, COUNT(*) AS </a:t>
                      </a:r>
                      <a:r>
                        <a:rPr lang="en-US" sz="2400" b="0" i="0" u="none" strike="noStrike" noProof="0" dirty="0" err="1">
                          <a:solidFill>
                            <a:srgbClr val="0070C0"/>
                          </a:solidFill>
                          <a:effectLst/>
                          <a:latin typeface="Calibri"/>
                        </a:rPr>
                        <a:t>reservation_count</a:t>
                      </a:r>
                      <a:endParaRPr lang="en-US" sz="2400" dirty="0" err="1">
                        <a:effectLst/>
                        <a:latin typeface="Calibri"/>
                        <a:cs typeface="Times New Roman"/>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   FROM hotel_reservations.`hotel_1414.csv`</a:t>
                      </a:r>
                      <a:endParaRPr lang="en-US" dirty="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  GROUP BY </a:t>
                      </a:r>
                      <a:r>
                        <a:rPr lang="en-US" sz="2400" b="0" i="0" u="none" strike="noStrike" noProof="0" dirty="0" err="1">
                          <a:solidFill>
                            <a:srgbClr val="0070C0"/>
                          </a:solidFill>
                          <a:effectLst/>
                          <a:latin typeface="Calibri"/>
                        </a:rPr>
                        <a:t>market_segment_type</a:t>
                      </a:r>
                      <a:endParaRPr lang="en-US" dirty="0" err="1">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    ORDER BY </a:t>
                      </a:r>
                      <a:r>
                        <a:rPr lang="en-US" sz="2400" b="0" i="0" u="none" strike="noStrike" noProof="0" dirty="0" err="1">
                          <a:solidFill>
                            <a:srgbClr val="0070C0"/>
                          </a:solidFill>
                          <a:effectLst/>
                          <a:latin typeface="Calibri"/>
                        </a:rPr>
                        <a:t>reservation_count</a:t>
                      </a:r>
                      <a:r>
                        <a:rPr lang="en-US" sz="2400" b="0" i="0" u="none" strike="noStrike" noProof="0" dirty="0">
                          <a:solidFill>
                            <a:srgbClr val="0070C0"/>
                          </a:solidFill>
                          <a:effectLst/>
                          <a:latin typeface="Calibri"/>
                        </a:rPr>
                        <a:t> DESC</a:t>
                      </a:r>
                      <a:endParaRPr lang="en-US" dirty="0">
                        <a:latin typeface="Calibri"/>
                      </a:endParaRPr>
                    </a:p>
                    <a:p>
                      <a:pPr lvl="0" algn="ctr">
                        <a:lnSpc>
                          <a:spcPct val="114999"/>
                        </a:lnSpc>
                        <a:spcAft>
                          <a:spcPts val="1000"/>
                        </a:spcAft>
                        <a:buNone/>
                      </a:pPr>
                      <a:r>
                        <a:rPr lang="en-US" sz="2400" b="0" i="0" u="none" strike="noStrike" noProof="0" dirty="0">
                          <a:solidFill>
                            <a:srgbClr val="0070C0"/>
                          </a:solidFill>
                          <a:effectLst/>
                          <a:latin typeface="Calibri"/>
                        </a:rPr>
                        <a:t>    LIMIT 1;</a:t>
                      </a:r>
                      <a:r>
                        <a:rPr lang="en-US" sz="2400" dirty="0">
                          <a:solidFill>
                            <a:srgbClr val="0070C0"/>
                          </a:solidFill>
                          <a:effectLst/>
                          <a:latin typeface="Calibri"/>
                          <a:cs typeface="Times New Roman"/>
                        </a:rPr>
                        <a:t>     </a:t>
                      </a:r>
                      <a:endParaRPr lang="en-US" sz="2400" dirty="0">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767184" y="874821"/>
            <a:ext cx="8447313" cy="20900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44FFB5C7-661A-EC1B-3FA2-2C77751B0671}"/>
              </a:ext>
            </a:extLst>
          </p:cNvPr>
          <p:cNvPicPr>
            <a:picLocks noChangeAspect="1"/>
          </p:cNvPicPr>
          <p:nvPr/>
        </p:nvPicPr>
        <p:blipFill rotWithShape="1">
          <a:blip r:embed="rId2"/>
          <a:srcRect l="14311" t="46984" r="64758" b="36508"/>
          <a:stretch/>
        </p:blipFill>
        <p:spPr>
          <a:xfrm>
            <a:off x="696686" y="3848100"/>
            <a:ext cx="3834060" cy="1709060"/>
          </a:xfrm>
          <a:prstGeom prst="rect">
            <a:avLst/>
          </a:prstGeom>
        </p:spPr>
      </p:pic>
      <p:sp>
        <p:nvSpPr>
          <p:cNvPr id="6" name="TextBox 5">
            <a:extLst>
              <a:ext uri="{FF2B5EF4-FFF2-40B4-BE49-F238E27FC236}">
                <a16:creationId xmlns:a16="http://schemas.microsoft.com/office/drawing/2014/main" id="{19F78AC4-455D-57C1-9392-4F8CFC539BD0}"/>
              </a:ext>
            </a:extLst>
          </p:cNvPr>
          <p:cNvSpPr txBox="1"/>
          <p:nvPr/>
        </p:nvSpPr>
        <p:spPr>
          <a:xfrm>
            <a:off x="5726992" y="3844603"/>
            <a:ext cx="5691784"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a:t>
            </a:r>
            <a:r>
              <a:rPr lang="en-US" dirty="0">
                <a:solidFill>
                  <a:srgbClr val="000000"/>
                </a:solidFill>
                <a:highlight>
                  <a:srgbClr val="469AA3"/>
                </a:highlight>
                <a:ea typeface="+mn-lt"/>
                <a:cs typeface="+mn-lt"/>
              </a:rPr>
              <a:t>most common market segment type for reservations is through </a:t>
            </a:r>
            <a:r>
              <a:rPr lang="en-US" b="1" dirty="0">
                <a:solidFill>
                  <a:srgbClr val="000000"/>
                </a:solidFill>
                <a:highlight>
                  <a:srgbClr val="469AA3"/>
                </a:highlight>
                <a:ea typeface="+mn-lt"/>
                <a:cs typeface="+mn-lt"/>
              </a:rPr>
              <a:t>online</a:t>
            </a:r>
            <a:r>
              <a:rPr lang="en-US" dirty="0">
                <a:solidFill>
                  <a:srgbClr val="000000"/>
                </a:solidFill>
                <a:highlight>
                  <a:srgbClr val="469AA3"/>
                </a:highlight>
                <a:ea typeface="+mn-lt"/>
                <a:cs typeface="+mn-lt"/>
              </a:rPr>
              <a:t> where the highest  reservation count is </a:t>
            </a:r>
            <a:r>
              <a:rPr lang="en-US" b="1" dirty="0">
                <a:solidFill>
                  <a:srgbClr val="000000"/>
                </a:solidFill>
                <a:highlight>
                  <a:srgbClr val="469AA3"/>
                </a:highlight>
                <a:ea typeface="+mn-lt"/>
                <a:cs typeface="+mn-lt"/>
              </a:rPr>
              <a:t>518</a:t>
            </a:r>
            <a:r>
              <a:rPr lang="en-US" dirty="0">
                <a:solidFill>
                  <a:srgbClr val="000000"/>
                </a:solidFill>
                <a:highlight>
                  <a:srgbClr val="469AA3"/>
                </a:highlight>
                <a:ea typeface="+mn-lt"/>
                <a:cs typeface="+mn-lt"/>
              </a:rPr>
              <a:t> making online the popular market segment type for booking.</a:t>
            </a:r>
            <a:endParaRPr lang="en-US">
              <a:solidFill>
                <a:srgbClr val="000000"/>
              </a:solidFill>
              <a:highlight>
                <a:srgbClr val="469AA3"/>
              </a:highlight>
            </a:endParaRPr>
          </a:p>
        </p:txBody>
      </p:sp>
    </p:spTree>
    <p:extLst>
      <p:ext uri="{BB962C8B-B14F-4D97-AF65-F5344CB8AC3E}">
        <p14:creationId xmlns:p14="http://schemas.microsoft.com/office/powerpoint/2010/main" val="220557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9  : </a:t>
            </a:r>
            <a:r>
              <a:rPr lang="en-US" b="1" dirty="0">
                <a:ea typeface="+mn-lt"/>
                <a:cs typeface="+mn-lt"/>
              </a:rPr>
              <a:t>How many reservations have a booking status of "Confirmed"?</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77398661"/>
              </p:ext>
            </p:extLst>
          </p:nvPr>
        </p:nvGraphicFramePr>
        <p:xfrm>
          <a:off x="1295399" y="1001485"/>
          <a:ext cx="9202959" cy="2040827"/>
        </p:xfrm>
        <a:graphic>
          <a:graphicData uri="http://schemas.openxmlformats.org/drawingml/2006/table">
            <a:tbl>
              <a:tblPr bandRow="1">
                <a:tableStyleId>{5C22544A-7EE6-4342-B048-85BDC9FD1C3A}</a:tableStyleId>
              </a:tblPr>
              <a:tblGrid>
                <a:gridCol w="9202959">
                  <a:extLst>
                    <a:ext uri="{9D8B030D-6E8A-4147-A177-3AD203B41FA5}">
                      <a16:colId xmlns:a16="http://schemas.microsoft.com/office/drawing/2014/main" val="2363686299"/>
                    </a:ext>
                  </a:extLst>
                </a:gridCol>
              </a:tblGrid>
              <a:tr h="1587748">
                <a:tc>
                  <a:txBody>
                    <a:bodyPr/>
                    <a:lstStyle/>
                    <a:p>
                      <a:pPr marL="0" lvl="0" indent="0" algn="ctr">
                        <a:lnSpc>
                          <a:spcPct val="100000"/>
                        </a:lnSpc>
                        <a:buNone/>
                      </a:pPr>
                      <a:r>
                        <a:rPr lang="en-US" sz="2400">
                          <a:solidFill>
                            <a:srgbClr val="0070C0"/>
                          </a:solidFill>
                          <a:effectLst/>
                          <a:latin typeface="Calibri"/>
                          <a:cs typeface="Times New Roman"/>
                        </a:rPr>
                        <a:t> SELECT COUNT(*) AS not_cancelled_reservations</a:t>
                      </a:r>
                      <a:endParaRPr lang="en-US" sz="2400" dirty="0" err="1">
                        <a:effectLst/>
                        <a:latin typeface="Calibri"/>
                        <a:cs typeface="Times New Roman"/>
                      </a:endParaRPr>
                    </a:p>
                    <a:p>
                      <a:pPr marL="0" lvl="0" indent="0" algn="ctr">
                        <a:lnSpc>
                          <a:spcPct val="100000"/>
                        </a:lnSpc>
                        <a:spcBef>
                          <a:spcPts val="0"/>
                        </a:spcBef>
                        <a:spcAft>
                          <a:spcPts val="0"/>
                        </a:spcAft>
                        <a:buNone/>
                      </a:pPr>
                      <a:r>
                        <a:rPr lang="en-US" sz="2400" b="0" i="0" u="none" strike="noStrike" baseline="0" noProof="0" dirty="0">
                          <a:solidFill>
                            <a:srgbClr val="0070C0"/>
                          </a:solidFill>
                          <a:effectLst/>
                          <a:latin typeface="Calibri"/>
                        </a:rPr>
                        <a:t>    FROM hotel_reservations.`hotel_1414.csv`</a:t>
                      </a:r>
                      <a:endParaRPr lang="en-US" baseline="0" dirty="0"/>
                    </a:p>
                    <a:p>
                      <a:pPr lvl="0" algn="ctr">
                        <a:lnSpc>
                          <a:spcPct val="100000"/>
                        </a:lnSpc>
                        <a:spcBef>
                          <a:spcPts val="0"/>
                        </a:spcBef>
                        <a:spcAft>
                          <a:spcPts val="0"/>
                        </a:spcAft>
                        <a:buNone/>
                      </a:pPr>
                      <a:r>
                        <a:rPr lang="en-US" sz="2400" b="0" i="0" u="none" strike="noStrike" baseline="0" noProof="0" dirty="0">
                          <a:solidFill>
                            <a:srgbClr val="0070C0"/>
                          </a:solidFill>
                          <a:effectLst/>
                          <a:latin typeface="Calibri"/>
                        </a:rPr>
                        <a:t>    WHERE </a:t>
                      </a:r>
                      <a:r>
                        <a:rPr lang="en-US" sz="2400" b="0" i="0" u="none" strike="noStrike" baseline="0" noProof="0" dirty="0" err="1">
                          <a:solidFill>
                            <a:srgbClr val="0070C0"/>
                          </a:solidFill>
                          <a:effectLst/>
                          <a:latin typeface="Calibri"/>
                        </a:rPr>
                        <a:t>booking_status</a:t>
                      </a:r>
                      <a:r>
                        <a:rPr lang="en-US" sz="2400" b="0" i="0" u="none" strike="noStrike" baseline="0" noProof="0" dirty="0">
                          <a:solidFill>
                            <a:srgbClr val="0070C0"/>
                          </a:solidFill>
                          <a:effectLst/>
                          <a:latin typeface="Calibri"/>
                        </a:rPr>
                        <a:t> = '</a:t>
                      </a:r>
                      <a:r>
                        <a:rPr lang="en-US" sz="2400" b="0" i="0" u="none" strike="noStrike" baseline="0" noProof="0" dirty="0" err="1">
                          <a:solidFill>
                            <a:srgbClr val="0070C0"/>
                          </a:solidFill>
                          <a:effectLst/>
                          <a:latin typeface="Calibri"/>
                        </a:rPr>
                        <a:t>Not_Canceled</a:t>
                      </a:r>
                      <a:r>
                        <a:rPr lang="en-US" sz="2400" b="0" i="0" u="none" strike="noStrike" baseline="0" noProof="0" dirty="0">
                          <a:solidFill>
                            <a:srgbClr val="0070C0"/>
                          </a:solidFill>
                          <a:effectLst/>
                          <a:latin typeface="Calibri"/>
                        </a:rPr>
                        <a:t>';</a:t>
                      </a:r>
                      <a:r>
                        <a:rPr lang="en-US" sz="2400" dirty="0">
                          <a:solidFill>
                            <a:srgbClr val="0070C0"/>
                          </a:solidFill>
                          <a:effectLst/>
                          <a:latin typeface="Calibri"/>
                          <a:cs typeface="Times New Roman"/>
                        </a:rPr>
                        <a:t>  </a:t>
                      </a:r>
                      <a:endParaRPr lang="en-US" sz="2400" dirty="0">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767184" y="874821"/>
            <a:ext cx="8447313" cy="14042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9F78AC4-455D-57C1-9392-4F8CFC539BD0}"/>
              </a:ext>
            </a:extLst>
          </p:cNvPr>
          <p:cNvSpPr txBox="1"/>
          <p:nvPr/>
        </p:nvSpPr>
        <p:spPr>
          <a:xfrm>
            <a:off x="6140649" y="3746632"/>
            <a:ext cx="336224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highlight>
                  <a:srgbClr val="469AA3"/>
                </a:highlight>
              </a:rPr>
              <a:t>The reservations that have booking status as confirmed is </a:t>
            </a:r>
            <a:r>
              <a:rPr lang="en-US" b="1" dirty="0">
                <a:solidFill>
                  <a:srgbClr val="000000"/>
                </a:solidFill>
                <a:highlight>
                  <a:srgbClr val="469AA3"/>
                </a:highlight>
              </a:rPr>
              <a:t>493 </a:t>
            </a:r>
            <a:r>
              <a:rPr lang="en-US" dirty="0">
                <a:solidFill>
                  <a:srgbClr val="000000"/>
                </a:solidFill>
                <a:highlight>
                  <a:srgbClr val="469AA3"/>
                </a:highlight>
              </a:rPr>
              <a:t>as they were not cancelled.</a:t>
            </a:r>
          </a:p>
        </p:txBody>
      </p:sp>
      <p:pic>
        <p:nvPicPr>
          <p:cNvPr id="7" name="Picture 6" descr="A screenshot of a computer&#10;&#10;Description automatically generated">
            <a:extLst>
              <a:ext uri="{FF2B5EF4-FFF2-40B4-BE49-F238E27FC236}">
                <a16:creationId xmlns:a16="http://schemas.microsoft.com/office/drawing/2014/main" id="{4F754433-7C8E-914A-FDCD-C0B90C1DDB65}"/>
              </a:ext>
            </a:extLst>
          </p:cNvPr>
          <p:cNvPicPr>
            <a:picLocks noChangeAspect="1"/>
          </p:cNvPicPr>
          <p:nvPr/>
        </p:nvPicPr>
        <p:blipFill rotWithShape="1">
          <a:blip r:embed="rId2"/>
          <a:srcRect l="14311" t="42385" r="67800" b="41905"/>
          <a:stretch/>
        </p:blipFill>
        <p:spPr>
          <a:xfrm>
            <a:off x="468086" y="3494472"/>
            <a:ext cx="4737241" cy="2356604"/>
          </a:xfrm>
          <a:prstGeom prst="rect">
            <a:avLst/>
          </a:prstGeom>
        </p:spPr>
      </p:pic>
    </p:spTree>
    <p:extLst>
      <p:ext uri="{BB962C8B-B14F-4D97-AF65-F5344CB8AC3E}">
        <p14:creationId xmlns:p14="http://schemas.microsoft.com/office/powerpoint/2010/main" val="998289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10  : </a:t>
            </a:r>
            <a:r>
              <a:rPr lang="en-US" b="1" dirty="0">
                <a:ea typeface="+mn-lt"/>
                <a:cs typeface="+mn-lt"/>
              </a:rPr>
              <a:t>What is the total number of adults and children across all reservations?</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1181408329"/>
              </p:ext>
            </p:extLst>
          </p:nvPr>
        </p:nvGraphicFramePr>
        <p:xfrm>
          <a:off x="1262742" y="1415142"/>
          <a:ext cx="9202959" cy="2040827"/>
        </p:xfrm>
        <a:graphic>
          <a:graphicData uri="http://schemas.openxmlformats.org/drawingml/2006/table">
            <a:tbl>
              <a:tblPr bandRow="1">
                <a:tableStyleId>{5C22544A-7EE6-4342-B048-85BDC9FD1C3A}</a:tableStyleId>
              </a:tblPr>
              <a:tblGrid>
                <a:gridCol w="9202959">
                  <a:extLst>
                    <a:ext uri="{9D8B030D-6E8A-4147-A177-3AD203B41FA5}">
                      <a16:colId xmlns:a16="http://schemas.microsoft.com/office/drawing/2014/main" val="2363686299"/>
                    </a:ext>
                  </a:extLst>
                </a:gridCol>
              </a:tblGrid>
              <a:tr h="1428750">
                <a:tc>
                  <a:txBody>
                    <a:bodyPr/>
                    <a:lstStyle/>
                    <a:p>
                      <a:pPr lvl="0" algn="ctr">
                        <a:lnSpc>
                          <a:spcPct val="100000"/>
                        </a:lnSpc>
                        <a:spcBef>
                          <a:spcPts val="0"/>
                        </a:spcBef>
                        <a:spcAft>
                          <a:spcPts val="0"/>
                        </a:spcAft>
                        <a:buNone/>
                      </a:pPr>
                      <a:r>
                        <a:rPr lang="en-US" sz="2400" dirty="0">
                          <a:solidFill>
                            <a:srgbClr val="0070C0"/>
                          </a:solidFill>
                          <a:effectLst/>
                          <a:latin typeface="Calibri"/>
                          <a:cs typeface="Times New Roman"/>
                        </a:rPr>
                        <a:t>  </a:t>
                      </a:r>
                      <a:r>
                        <a:rPr lang="en-US" sz="2400" b="0" i="0" u="none" strike="noStrike" noProof="0" dirty="0">
                          <a:solidFill>
                            <a:srgbClr val="0070C0"/>
                          </a:solidFill>
                          <a:effectLst/>
                          <a:latin typeface="Calibri"/>
                        </a:rPr>
                        <a:t>SELECT SUM(</a:t>
                      </a:r>
                      <a:r>
                        <a:rPr lang="en-US" sz="2400" b="0" i="0" u="none" strike="noStrike" noProof="0" err="1">
                          <a:solidFill>
                            <a:srgbClr val="0070C0"/>
                          </a:solidFill>
                          <a:effectLst/>
                          <a:latin typeface="Calibri"/>
                        </a:rPr>
                        <a:t>no_of_adults</a:t>
                      </a:r>
                      <a:r>
                        <a:rPr lang="en-US" sz="2400" b="0" i="0" u="none" strike="noStrike" noProof="0" dirty="0">
                          <a:solidFill>
                            <a:srgbClr val="0070C0"/>
                          </a:solidFill>
                          <a:effectLst/>
                          <a:latin typeface="Calibri"/>
                        </a:rPr>
                        <a:t>) AS </a:t>
                      </a:r>
                      <a:r>
                        <a:rPr lang="en-US" sz="2400" b="0" i="0" u="none" strike="noStrike" noProof="0" err="1">
                          <a:solidFill>
                            <a:srgbClr val="0070C0"/>
                          </a:solidFill>
                          <a:effectLst/>
                          <a:latin typeface="Calibri"/>
                        </a:rPr>
                        <a:t>total_adults</a:t>
                      </a:r>
                      <a:r>
                        <a:rPr lang="en-US" sz="2400" b="0" i="0" u="none" strike="noStrike" noProof="0" dirty="0">
                          <a:solidFill>
                            <a:srgbClr val="0070C0"/>
                          </a:solidFill>
                          <a:effectLst/>
                          <a:latin typeface="Calibri"/>
                        </a:rPr>
                        <a:t>, SUM(</a:t>
                      </a:r>
                      <a:r>
                        <a:rPr lang="en-US" sz="2400" b="0" i="0" u="none" strike="noStrike" noProof="0" err="1">
                          <a:solidFill>
                            <a:srgbClr val="0070C0"/>
                          </a:solidFill>
                          <a:effectLst/>
                          <a:latin typeface="Calibri"/>
                        </a:rPr>
                        <a:t>no_of_children</a:t>
                      </a:r>
                      <a:r>
                        <a:rPr lang="en-US" sz="2400" b="0" i="0" u="none" strike="noStrike" noProof="0" dirty="0">
                          <a:solidFill>
                            <a:srgbClr val="0070C0"/>
                          </a:solidFill>
                          <a:effectLst/>
                          <a:latin typeface="Calibri"/>
                        </a:rPr>
                        <a:t>) AS </a:t>
                      </a:r>
                      <a:r>
                        <a:rPr lang="en-US" sz="2400" b="0" i="0" u="none" strike="noStrike" noProof="0" err="1">
                          <a:solidFill>
                            <a:srgbClr val="0070C0"/>
                          </a:solidFill>
                          <a:effectLst/>
                          <a:latin typeface="Calibri"/>
                        </a:rPr>
                        <a:t>total_children</a:t>
                      </a:r>
                      <a:endParaRPr lang="en-US" sz="2400" err="1">
                        <a:effectLst/>
                        <a:latin typeface="Calibri"/>
                        <a:cs typeface="Times New Roman"/>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     FROM hotel_reservations.`hotel_1414.csv`;</a:t>
                      </a:r>
                      <a:r>
                        <a:rPr lang="en-US" sz="2400" dirty="0">
                          <a:solidFill>
                            <a:srgbClr val="0070C0"/>
                          </a:solidFill>
                          <a:effectLst/>
                          <a:latin typeface="Calibri"/>
                          <a:cs typeface="Times New Roman"/>
                        </a:rPr>
                        <a:t>     </a:t>
                      </a:r>
                      <a:endParaRPr lang="en-US" sz="2400" dirty="0">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p>
                      <a:pPr lvl="0" algn="ctr">
                        <a:lnSpc>
                          <a:spcPct val="114999"/>
                        </a:lnSpc>
                        <a:spcAft>
                          <a:spcPts val="1000"/>
                        </a:spcAft>
                        <a:buNone/>
                      </a:pPr>
                      <a:endParaRPr lang="en-US" sz="2400" dirty="0">
                        <a:solidFill>
                          <a:srgbClr val="0070C0"/>
                        </a:solidFill>
                        <a:effectLst/>
                        <a:latin typeface="Calibri"/>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331755" y="994564"/>
            <a:ext cx="9296398" cy="209005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9F78AC4-455D-57C1-9392-4F8CFC539BD0}"/>
              </a:ext>
            </a:extLst>
          </p:cNvPr>
          <p:cNvSpPr txBox="1"/>
          <p:nvPr/>
        </p:nvSpPr>
        <p:spPr>
          <a:xfrm>
            <a:off x="5726992" y="3844603"/>
            <a:ext cx="569178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total number</a:t>
            </a:r>
            <a:r>
              <a:rPr lang="en-US" dirty="0">
                <a:solidFill>
                  <a:srgbClr val="000000"/>
                </a:solidFill>
                <a:highlight>
                  <a:srgbClr val="469AA3"/>
                </a:highlight>
                <a:ea typeface="+mn-lt"/>
                <a:cs typeface="+mn-lt"/>
              </a:rPr>
              <a:t> of adults are </a:t>
            </a:r>
            <a:r>
              <a:rPr lang="en-US" b="1" dirty="0">
                <a:solidFill>
                  <a:srgbClr val="000000"/>
                </a:solidFill>
                <a:highlight>
                  <a:srgbClr val="469AA3"/>
                </a:highlight>
                <a:ea typeface="+mn-lt"/>
                <a:cs typeface="+mn-lt"/>
              </a:rPr>
              <a:t>1316</a:t>
            </a:r>
            <a:r>
              <a:rPr lang="en-US" dirty="0">
                <a:solidFill>
                  <a:srgbClr val="000000"/>
                </a:solidFill>
                <a:highlight>
                  <a:srgbClr val="469AA3"/>
                </a:highlight>
                <a:ea typeface="+mn-lt"/>
                <a:cs typeface="+mn-lt"/>
              </a:rPr>
              <a:t> and the total number of </a:t>
            </a:r>
            <a:r>
              <a:rPr lang="en-US" err="1">
                <a:solidFill>
                  <a:srgbClr val="000000"/>
                </a:solidFill>
                <a:highlight>
                  <a:srgbClr val="469AA3"/>
                </a:highlight>
                <a:ea typeface="+mn-lt"/>
                <a:cs typeface="+mn-lt"/>
              </a:rPr>
              <a:t>childern</a:t>
            </a:r>
            <a:r>
              <a:rPr lang="en-US" dirty="0">
                <a:solidFill>
                  <a:srgbClr val="000000"/>
                </a:solidFill>
                <a:highlight>
                  <a:srgbClr val="469AA3"/>
                </a:highlight>
                <a:ea typeface="+mn-lt"/>
                <a:cs typeface="+mn-lt"/>
              </a:rPr>
              <a:t> are </a:t>
            </a:r>
            <a:r>
              <a:rPr lang="en-US" b="1" dirty="0">
                <a:solidFill>
                  <a:srgbClr val="000000"/>
                </a:solidFill>
                <a:highlight>
                  <a:srgbClr val="469AA3"/>
                </a:highlight>
                <a:ea typeface="+mn-lt"/>
                <a:cs typeface="+mn-lt"/>
              </a:rPr>
              <a:t>69</a:t>
            </a:r>
            <a:r>
              <a:rPr lang="en-US" dirty="0">
                <a:solidFill>
                  <a:srgbClr val="000000"/>
                </a:solidFill>
                <a:highlight>
                  <a:srgbClr val="469AA3"/>
                </a:highlight>
                <a:ea typeface="+mn-lt"/>
                <a:cs typeface="+mn-lt"/>
              </a:rPr>
              <a:t>. So the total number of adults and children are </a:t>
            </a:r>
            <a:r>
              <a:rPr lang="en-US" b="1" dirty="0">
                <a:solidFill>
                  <a:srgbClr val="000000"/>
                </a:solidFill>
                <a:highlight>
                  <a:srgbClr val="469AA3"/>
                </a:highlight>
                <a:ea typeface="+mn-lt"/>
                <a:cs typeface="+mn-lt"/>
              </a:rPr>
              <a:t>1385</a:t>
            </a:r>
            <a:r>
              <a:rPr lang="en-US" dirty="0">
                <a:solidFill>
                  <a:srgbClr val="000000"/>
                </a:solidFill>
                <a:highlight>
                  <a:srgbClr val="469AA3"/>
                </a:highlight>
                <a:ea typeface="+mn-lt"/>
                <a:cs typeface="+mn-lt"/>
              </a:rPr>
              <a:t>.</a:t>
            </a:r>
            <a:endParaRPr lang="en-US">
              <a:solidFill>
                <a:srgbClr val="000000"/>
              </a:solidFill>
              <a:highlight>
                <a:srgbClr val="469AA3"/>
              </a:highlight>
            </a:endParaRPr>
          </a:p>
        </p:txBody>
      </p:sp>
      <p:pic>
        <p:nvPicPr>
          <p:cNvPr id="7" name="Picture 6" descr="A screenshot of a computer&#10;&#10;Description automatically generated">
            <a:extLst>
              <a:ext uri="{FF2B5EF4-FFF2-40B4-BE49-F238E27FC236}">
                <a16:creationId xmlns:a16="http://schemas.microsoft.com/office/drawing/2014/main" id="{936E7599-F84C-9C43-483B-BB4623F9E21E}"/>
              </a:ext>
            </a:extLst>
          </p:cNvPr>
          <p:cNvPicPr>
            <a:picLocks noChangeAspect="1"/>
          </p:cNvPicPr>
          <p:nvPr/>
        </p:nvPicPr>
        <p:blipFill rotWithShape="1">
          <a:blip r:embed="rId2"/>
          <a:srcRect l="13757" t="42205" r="74002" b="42256"/>
          <a:stretch/>
        </p:blipFill>
        <p:spPr>
          <a:xfrm>
            <a:off x="1023258" y="3217727"/>
            <a:ext cx="4573802" cy="3299820"/>
          </a:xfrm>
          <a:prstGeom prst="rect">
            <a:avLst/>
          </a:prstGeom>
        </p:spPr>
      </p:pic>
    </p:spTree>
    <p:extLst>
      <p:ext uri="{BB962C8B-B14F-4D97-AF65-F5344CB8AC3E}">
        <p14:creationId xmlns:p14="http://schemas.microsoft.com/office/powerpoint/2010/main" val="63818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11  : </a:t>
            </a:r>
            <a:r>
              <a:rPr lang="en-US" b="1" dirty="0">
                <a:ea typeface="+mn-lt"/>
                <a:cs typeface="+mn-lt"/>
              </a:rPr>
              <a:t>What is the average number of weekend nights for reservations involving children?</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1740381919"/>
              </p:ext>
            </p:extLst>
          </p:nvPr>
        </p:nvGraphicFramePr>
        <p:xfrm>
          <a:off x="903514" y="1251857"/>
          <a:ext cx="10233460" cy="2272270"/>
        </p:xfrm>
        <a:graphic>
          <a:graphicData uri="http://schemas.openxmlformats.org/drawingml/2006/table">
            <a:tbl>
              <a:tblPr bandRow="1">
                <a:tableStyleId>{5C22544A-7EE6-4342-B048-85BDC9FD1C3A}</a:tableStyleId>
              </a:tblPr>
              <a:tblGrid>
                <a:gridCol w="10233460">
                  <a:extLst>
                    <a:ext uri="{9D8B030D-6E8A-4147-A177-3AD203B41FA5}">
                      <a16:colId xmlns:a16="http://schemas.microsoft.com/office/drawing/2014/main" val="2363686299"/>
                    </a:ext>
                  </a:extLst>
                </a:gridCol>
              </a:tblGrid>
              <a:tr h="2272270">
                <a:tc>
                  <a:txBody>
                    <a:bodyPr/>
                    <a:lstStyle/>
                    <a:p>
                      <a:pPr marL="0" lvl="0" indent="0" algn="ctr">
                        <a:lnSpc>
                          <a:spcPct val="114999"/>
                        </a:lnSpc>
                        <a:spcAft>
                          <a:spcPts val="1000"/>
                        </a:spcAft>
                        <a:buNone/>
                      </a:pPr>
                      <a:r>
                        <a:rPr lang="en-US" sz="2400" b="0" i="0" u="none" strike="noStrike" baseline="0" noProof="0">
                          <a:solidFill>
                            <a:srgbClr val="0070C0"/>
                          </a:solidFill>
                          <a:effectLst/>
                          <a:latin typeface="Calibri"/>
                        </a:rPr>
                        <a:t>SELECT AVG(</a:t>
                      </a:r>
                      <a:r>
                        <a:rPr lang="en-US" sz="2400" b="0" i="0" u="none" strike="noStrike" baseline="0" noProof="0" err="1">
                          <a:solidFill>
                            <a:srgbClr val="0070C0"/>
                          </a:solidFill>
                          <a:effectLst/>
                          <a:latin typeface="Calibri"/>
                        </a:rPr>
                        <a:t>no_of_weekend_nights</a:t>
                      </a:r>
                      <a:r>
                        <a:rPr lang="en-US" sz="2400" b="0" i="0" u="none" strike="noStrike" baseline="0" noProof="0">
                          <a:solidFill>
                            <a:srgbClr val="0070C0"/>
                          </a:solidFill>
                          <a:effectLst/>
                          <a:latin typeface="Calibri"/>
                        </a:rPr>
                        <a:t>) AS </a:t>
                      </a:r>
                      <a:r>
                        <a:rPr lang="en-US" sz="2400" b="0" i="0" u="none" strike="noStrike" baseline="0" noProof="0" err="1">
                          <a:solidFill>
                            <a:srgbClr val="0070C0"/>
                          </a:solidFill>
                          <a:effectLst/>
                          <a:latin typeface="Calibri"/>
                        </a:rPr>
                        <a:t>avg_weekend_nights_with_children</a:t>
                      </a:r>
                      <a:endParaRPr lang="en-US"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FROM hotel_reservations.`hotel_1414.csv`</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WHERE </a:t>
                      </a:r>
                      <a:r>
                        <a:rPr lang="en-US" sz="2400" b="0" i="0" u="none" strike="noStrike" baseline="0" noProof="0" dirty="0" err="1">
                          <a:solidFill>
                            <a:srgbClr val="0070C0"/>
                          </a:solidFill>
                          <a:effectLst/>
                          <a:latin typeface="Calibri"/>
                        </a:rPr>
                        <a:t>no_of_children</a:t>
                      </a:r>
                      <a:r>
                        <a:rPr lang="en-US" sz="2400" b="0" i="0" u="none" strike="noStrike" baseline="0" noProof="0" dirty="0">
                          <a:solidFill>
                            <a:srgbClr val="0070C0"/>
                          </a:solidFill>
                          <a:effectLst/>
                          <a:latin typeface="Calibri"/>
                        </a:rPr>
                        <a:t> &gt; 0;</a:t>
                      </a:r>
                      <a:endParaRPr lang="en-US" dirty="0"/>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059613" y="1136078"/>
            <a:ext cx="9916884" cy="187234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596660F-3731-DAE9-BC40-8619D7C02379}"/>
              </a:ext>
            </a:extLst>
          </p:cNvPr>
          <p:cNvSpPr/>
          <p:nvPr/>
        </p:nvSpPr>
        <p:spPr>
          <a:xfrm>
            <a:off x="904217" y="3098525"/>
            <a:ext cx="10384971" cy="97971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 this query, the AVG is performing the average of the column </a:t>
            </a:r>
            <a:r>
              <a:rPr lang="en-US" dirty="0" err="1">
                <a:solidFill>
                  <a:schemeClr val="tx1"/>
                </a:solidFill>
                <a:latin typeface="Arial Nova Light"/>
                <a:cs typeface="Calibri"/>
              </a:rPr>
              <a:t>no_of_weekend_nights</a:t>
            </a:r>
            <a:r>
              <a:rPr lang="en-US" dirty="0">
                <a:solidFill>
                  <a:schemeClr val="tx1"/>
                </a:solidFill>
                <a:latin typeface="Arial Nova Light"/>
                <a:cs typeface="Calibri"/>
              </a:rPr>
              <a:t> from the table, and as we want children also to be involved so applying the filter that </a:t>
            </a:r>
            <a:r>
              <a:rPr lang="en-US" dirty="0" err="1">
                <a:solidFill>
                  <a:schemeClr val="tx1"/>
                </a:solidFill>
                <a:latin typeface="Arial Nova Light"/>
                <a:cs typeface="Calibri"/>
              </a:rPr>
              <a:t>no_of_children</a:t>
            </a:r>
            <a:r>
              <a:rPr lang="en-US" dirty="0">
                <a:solidFill>
                  <a:schemeClr val="tx1"/>
                </a:solidFill>
                <a:latin typeface="Arial Nova Light"/>
                <a:cs typeface="Calibri"/>
              </a:rPr>
              <a:t> should be </a:t>
            </a:r>
            <a:r>
              <a:rPr lang="en-US" dirty="0" err="1">
                <a:solidFill>
                  <a:schemeClr val="tx1"/>
                </a:solidFill>
                <a:latin typeface="Arial Nova Light"/>
                <a:cs typeface="Calibri"/>
              </a:rPr>
              <a:t>graeter</a:t>
            </a:r>
            <a:r>
              <a:rPr lang="en-US" dirty="0">
                <a:solidFill>
                  <a:schemeClr val="tx1"/>
                </a:solidFill>
                <a:latin typeface="Arial Nova Light"/>
                <a:cs typeface="Calibri"/>
              </a:rPr>
              <a:t> than zero</a:t>
            </a:r>
            <a:endParaRPr lang="en-US" dirty="0">
              <a:solidFill>
                <a:schemeClr val="tx1"/>
              </a:solidFill>
              <a:latin typeface="Arial Nova Light"/>
            </a:endParaRPr>
          </a:p>
        </p:txBody>
      </p:sp>
      <p:pic>
        <p:nvPicPr>
          <p:cNvPr id="6" name="Picture 5" descr="A screenshot of a computer&#10;&#10;Description automatically generated">
            <a:extLst>
              <a:ext uri="{FF2B5EF4-FFF2-40B4-BE49-F238E27FC236}">
                <a16:creationId xmlns:a16="http://schemas.microsoft.com/office/drawing/2014/main" id="{1921E8DD-08D7-A4D0-A7F7-7EE6E2F1A8A0}"/>
              </a:ext>
            </a:extLst>
          </p:cNvPr>
          <p:cNvPicPr>
            <a:picLocks noChangeAspect="1"/>
          </p:cNvPicPr>
          <p:nvPr/>
        </p:nvPicPr>
        <p:blipFill rotWithShape="1">
          <a:blip r:embed="rId2"/>
          <a:srcRect l="14278" t="45118" r="71606" b="43223"/>
          <a:stretch/>
        </p:blipFill>
        <p:spPr>
          <a:xfrm>
            <a:off x="1262743" y="4393240"/>
            <a:ext cx="2854908" cy="1341382"/>
          </a:xfrm>
          <a:prstGeom prst="rect">
            <a:avLst/>
          </a:prstGeom>
        </p:spPr>
      </p:pic>
      <p:sp>
        <p:nvSpPr>
          <p:cNvPr id="7" name="TextBox 6">
            <a:extLst>
              <a:ext uri="{FF2B5EF4-FFF2-40B4-BE49-F238E27FC236}">
                <a16:creationId xmlns:a16="http://schemas.microsoft.com/office/drawing/2014/main" id="{B240A41E-2836-C7A3-E7F1-98014D347C7F}"/>
              </a:ext>
            </a:extLst>
          </p:cNvPr>
          <p:cNvSpPr txBox="1"/>
          <p:nvPr/>
        </p:nvSpPr>
        <p:spPr>
          <a:xfrm>
            <a:off x="5771999" y="4587650"/>
            <a:ext cx="319910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So, the average number of weekend nights where the children are involved is </a:t>
            </a:r>
            <a:r>
              <a:rPr lang="en-US" b="1" dirty="0">
                <a:highlight>
                  <a:srgbClr val="469AA3"/>
                </a:highlight>
              </a:rPr>
              <a:t>1</a:t>
            </a:r>
          </a:p>
        </p:txBody>
      </p:sp>
    </p:spTree>
    <p:extLst>
      <p:ext uri="{BB962C8B-B14F-4D97-AF65-F5344CB8AC3E}">
        <p14:creationId xmlns:p14="http://schemas.microsoft.com/office/powerpoint/2010/main" val="2609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12  : </a:t>
            </a:r>
            <a:r>
              <a:rPr lang="en-US" b="1" dirty="0">
                <a:ea typeface="+mn-lt"/>
                <a:cs typeface="+mn-lt"/>
              </a:rPr>
              <a:t>How many reservations were made in each month of the year?</a:t>
            </a: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2237613947"/>
              </p:ext>
            </p:extLst>
          </p:nvPr>
        </p:nvGraphicFramePr>
        <p:xfrm>
          <a:off x="-87087" y="707571"/>
          <a:ext cx="12273625" cy="3134043"/>
        </p:xfrm>
        <a:graphic>
          <a:graphicData uri="http://schemas.openxmlformats.org/drawingml/2006/table">
            <a:tbl>
              <a:tblPr bandRow="1">
                <a:tableStyleId>{5C22544A-7EE6-4342-B048-85BDC9FD1C3A}</a:tableStyleId>
              </a:tblPr>
              <a:tblGrid>
                <a:gridCol w="12273625">
                  <a:extLst>
                    <a:ext uri="{9D8B030D-6E8A-4147-A177-3AD203B41FA5}">
                      <a16:colId xmlns:a16="http://schemas.microsoft.com/office/drawing/2014/main" val="2363686299"/>
                    </a:ext>
                  </a:extLst>
                </a:gridCol>
              </a:tblGrid>
              <a:tr h="2685015">
                <a:tc>
                  <a:txBody>
                    <a:bodyPr/>
                    <a:lstStyle/>
                    <a:p>
                      <a:pPr marL="0" lvl="0" indent="0" algn="ctr">
                        <a:lnSpc>
                          <a:spcPct val="114999"/>
                        </a:lnSpc>
                        <a:spcAft>
                          <a:spcPts val="1000"/>
                        </a:spcAft>
                        <a:buNone/>
                      </a:pPr>
                      <a:r>
                        <a:rPr lang="en-US" sz="2400" b="0" i="0" u="none" strike="noStrike" baseline="0" noProof="0" dirty="0">
                          <a:solidFill>
                            <a:srgbClr val="0070C0"/>
                          </a:solidFill>
                          <a:effectLst/>
                          <a:latin typeface="Calibri"/>
                        </a:rPr>
                        <a:t>SELECT </a:t>
                      </a:r>
                      <a:endParaRPr lang="en-US"/>
                    </a:p>
                    <a:p>
                      <a:pPr marL="0" lvl="0" indent="0" algn="ctr">
                        <a:lnSpc>
                          <a:spcPct val="114999"/>
                        </a:lnSpc>
                        <a:spcAft>
                          <a:spcPts val="1000"/>
                        </a:spcAft>
                        <a:buNone/>
                      </a:pPr>
                      <a:r>
                        <a:rPr lang="en-US" sz="2400" b="0" i="0" u="none" strike="noStrike" baseline="0" noProof="0" dirty="0">
                          <a:solidFill>
                            <a:srgbClr val="0070C0"/>
                          </a:solidFill>
                          <a:effectLst/>
                          <a:latin typeface="Calibri"/>
                        </a:rPr>
                        <a:t>    MONTH(STR_TO_DATE(</a:t>
                      </a:r>
                      <a:r>
                        <a:rPr lang="en-US" sz="2400" b="0" i="0" u="none" strike="noStrike" baseline="0" noProof="0" dirty="0" err="1">
                          <a:solidFill>
                            <a:srgbClr val="0070C0"/>
                          </a:solidFill>
                          <a:effectLst/>
                          <a:latin typeface="Calibri"/>
                        </a:rPr>
                        <a:t>arrival_date</a:t>
                      </a:r>
                      <a:r>
                        <a:rPr lang="en-US" sz="2400" b="0" i="0" u="none" strike="noStrike" baseline="0" noProof="0" dirty="0">
                          <a:solidFill>
                            <a:srgbClr val="0070C0"/>
                          </a:solidFill>
                          <a:effectLst/>
                          <a:latin typeface="Calibri"/>
                        </a:rPr>
                        <a:t>, '%d-%m-%Y')) AS month COUNT(*) AS </a:t>
                      </a:r>
                      <a:r>
                        <a:rPr lang="en-US" sz="2400" b="0" i="0" u="none" strike="noStrike" baseline="0" noProof="0" dirty="0" err="1">
                          <a:solidFill>
                            <a:srgbClr val="0070C0"/>
                          </a:solidFill>
                          <a:effectLst/>
                          <a:latin typeface="Calibri"/>
                        </a:rPr>
                        <a:t>num_reservations</a:t>
                      </a:r>
                      <a:endParaRPr lang="en-US" dirty="0"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 FROM  hotel_reservations.`hotel_1414.csv` </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GROUP BY  MONTH(STR_TO_DATE(</a:t>
                      </a:r>
                      <a:r>
                        <a:rPr lang="en-US" sz="2400" b="0" i="0" u="none" strike="noStrike" baseline="0" noProof="0" dirty="0" err="1">
                          <a:solidFill>
                            <a:srgbClr val="0070C0"/>
                          </a:solidFill>
                          <a:effectLst/>
                          <a:latin typeface="Calibri"/>
                        </a:rPr>
                        <a:t>arrival_date</a:t>
                      </a:r>
                      <a:r>
                        <a:rPr lang="en-US" sz="2400" b="0" i="0" u="none" strike="noStrike" baseline="0" noProof="0" dirty="0">
                          <a:solidFill>
                            <a:srgbClr val="0070C0"/>
                          </a:solidFill>
                          <a:effectLst/>
                          <a:latin typeface="Calibri"/>
                        </a:rPr>
                        <a:t>, '%d-%m-%Y')) ORDER BY  month;</a:t>
                      </a:r>
                      <a:endParaRPr lang="en-US" dirty="0"/>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308499" y="711535"/>
            <a:ext cx="11702140" cy="21880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10;&#10;Description automatically generated">
            <a:extLst>
              <a:ext uri="{FF2B5EF4-FFF2-40B4-BE49-F238E27FC236}">
                <a16:creationId xmlns:a16="http://schemas.microsoft.com/office/drawing/2014/main" id="{0C1FE597-0096-5F3D-214F-832351D4F27F}"/>
              </a:ext>
            </a:extLst>
          </p:cNvPr>
          <p:cNvPicPr>
            <a:picLocks noChangeAspect="1"/>
          </p:cNvPicPr>
          <p:nvPr/>
        </p:nvPicPr>
        <p:blipFill rotWithShape="1">
          <a:blip r:embed="rId2"/>
          <a:srcRect l="13417" t="38413" r="74061" b="28571"/>
          <a:stretch/>
        </p:blipFill>
        <p:spPr>
          <a:xfrm>
            <a:off x="391885" y="2977243"/>
            <a:ext cx="2494195" cy="3505205"/>
          </a:xfrm>
          <a:prstGeom prst="rect">
            <a:avLst/>
          </a:prstGeom>
        </p:spPr>
      </p:pic>
      <p:sp>
        <p:nvSpPr>
          <p:cNvPr id="9" name="TextBox 8">
            <a:extLst>
              <a:ext uri="{FF2B5EF4-FFF2-40B4-BE49-F238E27FC236}">
                <a16:creationId xmlns:a16="http://schemas.microsoft.com/office/drawing/2014/main" id="{D1693FE2-0930-F7E4-ABB2-74DB66B8FA50}"/>
              </a:ext>
            </a:extLst>
          </p:cNvPr>
          <p:cNvSpPr txBox="1"/>
          <p:nvPr/>
        </p:nvSpPr>
        <p:spPr>
          <a:xfrm>
            <a:off x="3338399" y="3427873"/>
            <a:ext cx="715446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highlight>
                  <a:srgbClr val="469AA3"/>
                </a:highlight>
              </a:rPr>
              <a:t>From this query, it is clear that how many reservations were being made in that respective month. The month January has the lowest number of reservations with just 11 bookings and the month October have highest number of reservations with 103 bookings.</a:t>
            </a:r>
          </a:p>
        </p:txBody>
      </p:sp>
    </p:spTree>
    <p:extLst>
      <p:ext uri="{BB962C8B-B14F-4D97-AF65-F5344CB8AC3E}">
        <p14:creationId xmlns:p14="http://schemas.microsoft.com/office/powerpoint/2010/main" val="4292967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F09CA6CC-C9DF-440F-BE30-1167A921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F82D7C3-4329-485C-9C81-FB5BA3FA9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8146" y="0"/>
            <a:ext cx="7643854"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FA488E-CEEC-9918-DEFC-19910198B280}"/>
              </a:ext>
            </a:extLst>
          </p:cNvPr>
          <p:cNvSpPr>
            <a:spLocks noGrp="1"/>
          </p:cNvSpPr>
          <p:nvPr>
            <p:ph type="title"/>
          </p:nvPr>
        </p:nvSpPr>
        <p:spPr>
          <a:xfrm>
            <a:off x="5963479" y="596393"/>
            <a:ext cx="5618922" cy="1542507"/>
          </a:xfrm>
        </p:spPr>
        <p:txBody>
          <a:bodyPr>
            <a:normAutofit/>
          </a:bodyPr>
          <a:lstStyle/>
          <a:p>
            <a:r>
              <a:rPr lang="en-US" dirty="0">
                <a:solidFill>
                  <a:srgbClr val="FFFFFF"/>
                </a:solidFill>
                <a:latin typeface="Corbel"/>
              </a:rPr>
              <a:t>OBJECTIVE</a:t>
            </a:r>
          </a:p>
        </p:txBody>
      </p:sp>
      <p:pic>
        <p:nvPicPr>
          <p:cNvPr id="4" name="Picture 3" descr="Cartoon Color Characters People Hotel Reception with Female Manager ...">
            <a:extLst>
              <a:ext uri="{FF2B5EF4-FFF2-40B4-BE49-F238E27FC236}">
                <a16:creationId xmlns:a16="http://schemas.microsoft.com/office/drawing/2014/main" id="{5147879B-D2A7-DA03-4648-DF1013D32ABC}"/>
              </a:ext>
            </a:extLst>
          </p:cNvPr>
          <p:cNvPicPr>
            <a:picLocks noChangeAspect="1"/>
          </p:cNvPicPr>
          <p:nvPr/>
        </p:nvPicPr>
        <p:blipFill rotWithShape="1">
          <a:blip r:embed="rId2"/>
          <a:srcRect l="23266" r="23278" b="-1"/>
          <a:stretch/>
        </p:blipFill>
        <p:spPr>
          <a:xfrm>
            <a:off x="20" y="5379"/>
            <a:ext cx="5181578" cy="6858000"/>
          </a:xfrm>
          <a:prstGeom prst="rect">
            <a:avLst/>
          </a:prstGeom>
        </p:spPr>
      </p:pic>
      <p:sp>
        <p:nvSpPr>
          <p:cNvPr id="3" name="Content Placeholder 2">
            <a:extLst>
              <a:ext uri="{FF2B5EF4-FFF2-40B4-BE49-F238E27FC236}">
                <a16:creationId xmlns:a16="http://schemas.microsoft.com/office/drawing/2014/main" id="{6D087D55-7138-DA03-C66B-B3E5E5764AAA}"/>
              </a:ext>
            </a:extLst>
          </p:cNvPr>
          <p:cNvSpPr>
            <a:spLocks noGrp="1"/>
          </p:cNvSpPr>
          <p:nvPr>
            <p:ph idx="1"/>
          </p:nvPr>
        </p:nvSpPr>
        <p:spPr>
          <a:xfrm>
            <a:off x="5963478" y="2138901"/>
            <a:ext cx="5618922" cy="4033299"/>
          </a:xfrm>
        </p:spPr>
        <p:txBody>
          <a:bodyPr vert="horz" lIns="91440" tIns="45720" rIns="91440" bIns="45720" rtlCol="0" anchor="t">
            <a:normAutofit/>
          </a:bodyPr>
          <a:lstStyle/>
          <a:p>
            <a:pPr marL="0" indent="0">
              <a:lnSpc>
                <a:spcPct val="110000"/>
              </a:lnSpc>
              <a:buNone/>
            </a:pPr>
            <a:r>
              <a:rPr lang="en-US" sz="1600" dirty="0">
                <a:solidFill>
                  <a:srgbClr val="FFFFFF"/>
                </a:solidFill>
                <a:ea typeface="+mn-lt"/>
                <a:cs typeface="+mn-lt"/>
              </a:rPr>
              <a:t>The Hotel Reservation Analysis with SQL project aims to make different aspects of hotel operations efficient by analyzing and querying the dataset by using SQL. The important objective of this project is to understand booking trends, guests preferences and revenue management strategies. This helps the managers to decide things like how many staff should they have, how much they can charge for the rooms . Additionally, these strategies also helps to optimize the prices, maximize room occupancy and also help to improve overall efficiency. So we are using and analyzing numbers in datasets to make the hotel experience better for guests and improve the hotel business.</a:t>
            </a:r>
            <a:endParaRPr lang="en-US" sz="1600" dirty="0">
              <a:solidFill>
                <a:srgbClr val="FFFFFF"/>
              </a:solidFill>
            </a:endParaRPr>
          </a:p>
          <a:p>
            <a:pPr marL="0" indent="0">
              <a:lnSpc>
                <a:spcPct val="110000"/>
              </a:lnSpc>
              <a:buNone/>
            </a:pPr>
            <a:endParaRPr lang="en-US" sz="1600">
              <a:solidFill>
                <a:srgbClr val="FFFFFF"/>
              </a:solidFill>
            </a:endParaRPr>
          </a:p>
        </p:txBody>
      </p:sp>
      <p:sp>
        <p:nvSpPr>
          <p:cNvPr id="8" name="Freeform: Shape 7">
            <a:extLst>
              <a:ext uri="{FF2B5EF4-FFF2-40B4-BE49-F238E27FC236}">
                <a16:creationId xmlns:a16="http://schemas.microsoft.com/office/drawing/2014/main" id="{B4A844BD-14AA-428F-A577-AF00BC374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5E57564-AF5B-45C2-9B42-165C77BE8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78800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13  : </a:t>
            </a:r>
            <a:r>
              <a:rPr lang="en-US" b="1" dirty="0">
                <a:ea typeface="+mn-lt"/>
                <a:cs typeface="+mn-lt"/>
              </a:rPr>
              <a:t>What is the average number of nights (both weekend and weekday) spent by guests for each room type?</a:t>
            </a:r>
            <a:endParaRPr lang="en-US" dirty="0"/>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163160446"/>
              </p:ext>
            </p:extLst>
          </p:nvPr>
        </p:nvGraphicFramePr>
        <p:xfrm>
          <a:off x="881743" y="1251857"/>
          <a:ext cx="10423854" cy="4102291"/>
        </p:xfrm>
        <a:graphic>
          <a:graphicData uri="http://schemas.openxmlformats.org/drawingml/2006/table">
            <a:tbl>
              <a:tblPr bandRow="1">
                <a:tableStyleId>{5C22544A-7EE6-4342-B048-85BDC9FD1C3A}</a:tableStyleId>
              </a:tblPr>
              <a:tblGrid>
                <a:gridCol w="10423854">
                  <a:extLst>
                    <a:ext uri="{9D8B030D-6E8A-4147-A177-3AD203B41FA5}">
                      <a16:colId xmlns:a16="http://schemas.microsoft.com/office/drawing/2014/main" val="2363686299"/>
                    </a:ext>
                  </a:extLst>
                </a:gridCol>
              </a:tblGrid>
              <a:tr h="2938734">
                <a:tc>
                  <a:txBody>
                    <a:bodyPr/>
                    <a:lstStyle/>
                    <a:p>
                      <a:pPr marL="0" lvl="0" indent="0" algn="ctr">
                        <a:lnSpc>
                          <a:spcPct val="114999"/>
                        </a:lnSpc>
                        <a:spcAft>
                          <a:spcPts val="1000"/>
                        </a:spcAft>
                        <a:buNone/>
                      </a:pPr>
                      <a:r>
                        <a:rPr lang="en-US" sz="2400" b="0" i="0" u="none" strike="noStrike" baseline="0" noProof="0" dirty="0">
                          <a:solidFill>
                            <a:srgbClr val="0070C0"/>
                          </a:solidFill>
                          <a:effectLst/>
                          <a:latin typeface="Calibri"/>
                        </a:rPr>
                        <a:t>SELECT  </a:t>
                      </a:r>
                      <a:r>
                        <a:rPr lang="en-US" sz="2400" b="0" i="0" u="none" strike="noStrike" baseline="0" noProof="0" dirty="0" err="1">
                          <a:solidFill>
                            <a:srgbClr val="0070C0"/>
                          </a:solidFill>
                          <a:effectLst/>
                          <a:latin typeface="Calibri"/>
                        </a:rPr>
                        <a:t>room_type_reserved</a:t>
                      </a:r>
                      <a:r>
                        <a:rPr lang="en-US" sz="2400" b="0" i="0" u="none" strike="noStrike" baseline="0" noProof="0" dirty="0">
                          <a:solidFill>
                            <a:srgbClr val="0070C0"/>
                          </a:solidFill>
                          <a:effectLst/>
                          <a:latin typeface="Calibri"/>
                        </a:rPr>
                        <a:t>, AVG(</a:t>
                      </a:r>
                      <a:r>
                        <a:rPr lang="en-US" sz="2400" b="0" i="0" u="none" strike="noStrike" baseline="0" noProof="0" dirty="0" err="1">
                          <a:solidFill>
                            <a:srgbClr val="0070C0"/>
                          </a:solidFill>
                          <a:effectLst/>
                          <a:latin typeface="Calibri"/>
                        </a:rPr>
                        <a:t>no_of_weekend_nights</a:t>
                      </a:r>
                      <a:r>
                        <a:rPr lang="en-US" sz="2400" b="0" i="0" u="none" strike="noStrike" baseline="0" noProof="0" dirty="0">
                          <a:solidFill>
                            <a:srgbClr val="0070C0"/>
                          </a:solidFill>
                          <a:effectLst/>
                          <a:latin typeface="Calibri"/>
                        </a:rPr>
                        <a:t> + </a:t>
                      </a:r>
                      <a:r>
                        <a:rPr lang="en-US" sz="2400" b="0" i="0" u="none" strike="noStrike" baseline="0" noProof="0" dirty="0" err="1">
                          <a:solidFill>
                            <a:srgbClr val="0070C0"/>
                          </a:solidFill>
                          <a:effectLst/>
                          <a:latin typeface="Calibri"/>
                        </a:rPr>
                        <a:t>no_of_week_nights</a:t>
                      </a:r>
                      <a:r>
                        <a:rPr lang="en-US" sz="2400" b="0" i="0" u="none" strike="noStrike" baseline="0" noProof="0" dirty="0">
                          <a:solidFill>
                            <a:srgbClr val="0070C0"/>
                          </a:solidFill>
                          <a:effectLst/>
                          <a:latin typeface="Calibri"/>
                        </a:rPr>
                        <a:t>) AS </a:t>
                      </a:r>
                      <a:r>
                        <a:rPr lang="en-US" sz="2400" b="0" i="0" u="none" strike="noStrike" baseline="0" noProof="0" dirty="0" err="1">
                          <a:solidFill>
                            <a:srgbClr val="0070C0"/>
                          </a:solidFill>
                          <a:effectLst/>
                          <a:latin typeface="Calibri"/>
                        </a:rPr>
                        <a:t>average_nights</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FROM hotel_reservations.`hotel_1414.csv`</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GROUP BY  </a:t>
                      </a:r>
                      <a:r>
                        <a:rPr lang="en-US" sz="2400" b="0" i="0" u="none" strike="noStrike" baseline="0" noProof="0" dirty="0" err="1">
                          <a:solidFill>
                            <a:srgbClr val="0070C0"/>
                          </a:solidFill>
                          <a:effectLst/>
                          <a:latin typeface="Calibri"/>
                        </a:rPr>
                        <a:t>room_type_reserved</a:t>
                      </a:r>
                      <a:endParaRPr lang="en-US" dirty="0"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ORDER BY  </a:t>
                      </a:r>
                      <a:r>
                        <a:rPr lang="en-US" sz="2400" b="0" i="0" u="none" strike="noStrike" baseline="0" noProof="0" dirty="0" err="1">
                          <a:solidFill>
                            <a:srgbClr val="0070C0"/>
                          </a:solidFill>
                          <a:effectLst/>
                          <a:latin typeface="Calibri"/>
                        </a:rPr>
                        <a:t>room_type_reserved</a:t>
                      </a:r>
                      <a:r>
                        <a:rPr lang="en-US" sz="2400" b="0" i="0" u="none" strike="noStrike" baseline="0" noProof="0" dirty="0">
                          <a:solidFill>
                            <a:srgbClr val="0070C0"/>
                          </a:solidFill>
                          <a:effectLst/>
                          <a:latin typeface="Calibri"/>
                        </a:rPr>
                        <a:t>;</a:t>
                      </a:r>
                      <a:endParaRPr lang="en-US" dirty="0"/>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417356" y="1255820"/>
            <a:ext cx="11702140" cy="262345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9AE0FBF8-9D18-9D7A-C2C7-A070DEFB3EE7}"/>
              </a:ext>
            </a:extLst>
          </p:cNvPr>
          <p:cNvPicPr>
            <a:picLocks noChangeAspect="1"/>
          </p:cNvPicPr>
          <p:nvPr/>
        </p:nvPicPr>
        <p:blipFill rotWithShape="1">
          <a:blip r:embed="rId2"/>
          <a:srcRect l="14490" t="47937" r="70125" b="30476"/>
          <a:stretch/>
        </p:blipFill>
        <p:spPr>
          <a:xfrm>
            <a:off x="685800" y="4054929"/>
            <a:ext cx="2919052" cy="2329547"/>
          </a:xfrm>
          <a:prstGeom prst="rect">
            <a:avLst/>
          </a:prstGeom>
        </p:spPr>
      </p:pic>
      <p:sp>
        <p:nvSpPr>
          <p:cNvPr id="6" name="TextBox 5">
            <a:extLst>
              <a:ext uri="{FF2B5EF4-FFF2-40B4-BE49-F238E27FC236}">
                <a16:creationId xmlns:a16="http://schemas.microsoft.com/office/drawing/2014/main" id="{7DB846C4-BD1C-E477-6085-1083777D472C}"/>
              </a:ext>
            </a:extLst>
          </p:cNvPr>
          <p:cNvSpPr txBox="1"/>
          <p:nvPr/>
        </p:nvSpPr>
        <p:spPr>
          <a:xfrm>
            <a:off x="4226010" y="4508698"/>
            <a:ext cx="5439366"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average number of nights spent by the guests for that particular room type is seen in this result table, where </a:t>
            </a:r>
            <a:r>
              <a:rPr lang="en-US" b="1" dirty="0" err="1">
                <a:highlight>
                  <a:srgbClr val="469AA3"/>
                </a:highlight>
              </a:rPr>
              <a:t>Room_Type</a:t>
            </a:r>
            <a:r>
              <a:rPr lang="en-US" b="1" dirty="0">
                <a:highlight>
                  <a:srgbClr val="469AA3"/>
                </a:highlight>
              </a:rPr>
              <a:t> 4 </a:t>
            </a:r>
            <a:r>
              <a:rPr lang="en-US" dirty="0">
                <a:highlight>
                  <a:srgbClr val="469AA3"/>
                </a:highlight>
              </a:rPr>
              <a:t>has highest average where guests are spending more nights and the least average is </a:t>
            </a:r>
            <a:r>
              <a:rPr lang="en-US" b="1" dirty="0" err="1">
                <a:highlight>
                  <a:srgbClr val="469AA3"/>
                </a:highlight>
              </a:rPr>
              <a:t>Room_Type</a:t>
            </a:r>
            <a:r>
              <a:rPr lang="en-US" b="1" dirty="0">
                <a:highlight>
                  <a:srgbClr val="469AA3"/>
                </a:highlight>
              </a:rPr>
              <a:t> 5.</a:t>
            </a:r>
          </a:p>
        </p:txBody>
      </p:sp>
    </p:spTree>
    <p:extLst>
      <p:ext uri="{BB962C8B-B14F-4D97-AF65-F5344CB8AC3E}">
        <p14:creationId xmlns:p14="http://schemas.microsoft.com/office/powerpoint/2010/main" val="21235038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141515" y="275931"/>
            <a:ext cx="11808974" cy="5767060"/>
          </a:xfrm>
        </p:spPr>
        <p:txBody>
          <a:bodyPr vert="horz" lIns="91440" tIns="45720" rIns="91440" bIns="45720" rtlCol="0" anchor="t">
            <a:normAutofit/>
          </a:bodyPr>
          <a:lstStyle/>
          <a:p>
            <a:pPr marL="0" indent="0">
              <a:buNone/>
            </a:pPr>
            <a:r>
              <a:rPr lang="en-US" b="1" dirty="0"/>
              <a:t>QUESTION 14  : For reservations involving children, what is the most common room type, and what is the average price for that room type?</a:t>
            </a:r>
            <a:endParaRPr lang="en-US" dirty="0"/>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443912736"/>
              </p:ext>
            </p:extLst>
          </p:nvPr>
        </p:nvGraphicFramePr>
        <p:xfrm>
          <a:off x="10884" y="1306285"/>
          <a:ext cx="12273625" cy="4102291"/>
        </p:xfrm>
        <a:graphic>
          <a:graphicData uri="http://schemas.openxmlformats.org/drawingml/2006/table">
            <a:tbl>
              <a:tblPr bandRow="1">
                <a:tableStyleId>{5C22544A-7EE6-4342-B048-85BDC9FD1C3A}</a:tableStyleId>
              </a:tblPr>
              <a:tblGrid>
                <a:gridCol w="12273625">
                  <a:extLst>
                    <a:ext uri="{9D8B030D-6E8A-4147-A177-3AD203B41FA5}">
                      <a16:colId xmlns:a16="http://schemas.microsoft.com/office/drawing/2014/main" val="2363686299"/>
                    </a:ext>
                  </a:extLst>
                </a:gridCol>
              </a:tblGrid>
              <a:tr h="2844695">
                <a:tc>
                  <a:txBody>
                    <a:bodyPr/>
                    <a:lstStyle/>
                    <a:p>
                      <a:pPr marL="0" lvl="0" indent="0" algn="ctr">
                        <a:lnSpc>
                          <a:spcPct val="114999"/>
                        </a:lnSpc>
                        <a:spcAft>
                          <a:spcPts val="1000"/>
                        </a:spcAft>
                        <a:buNone/>
                      </a:pPr>
                      <a:r>
                        <a:rPr lang="en-US" sz="2400" b="0" i="0" u="none" strike="noStrike" baseline="0" noProof="0" dirty="0">
                          <a:solidFill>
                            <a:srgbClr val="0070C0"/>
                          </a:solidFill>
                          <a:effectLst/>
                          <a:latin typeface="Calibri"/>
                        </a:rPr>
                        <a:t>SELECT   </a:t>
                      </a:r>
                      <a:r>
                        <a:rPr lang="en-US" sz="2400" b="0" i="0" u="none" strike="noStrike" baseline="0" noProof="0" dirty="0" err="1">
                          <a:solidFill>
                            <a:srgbClr val="0070C0"/>
                          </a:solidFill>
                          <a:effectLst/>
                          <a:latin typeface="Calibri"/>
                        </a:rPr>
                        <a:t>room_type_reserved</a:t>
                      </a:r>
                      <a:r>
                        <a:rPr lang="en-US" sz="2400" b="0" i="0" u="none" strike="noStrike" baseline="0" noProof="0" dirty="0">
                          <a:solidFill>
                            <a:srgbClr val="0070C0"/>
                          </a:solidFill>
                          <a:effectLst/>
                          <a:latin typeface="Calibri"/>
                        </a:rPr>
                        <a:t> AS </a:t>
                      </a:r>
                      <a:r>
                        <a:rPr lang="en-US" sz="2400" b="0" i="0" u="none" strike="noStrike" baseline="0" noProof="0" dirty="0" err="1">
                          <a:solidFill>
                            <a:srgbClr val="0070C0"/>
                          </a:solidFill>
                          <a:effectLst/>
                          <a:latin typeface="Calibri"/>
                        </a:rPr>
                        <a:t>most_common_room_type_for_children</a:t>
                      </a:r>
                      <a:r>
                        <a:rPr lang="en-US" sz="2400" b="0" i="0" u="none" strike="noStrike" baseline="0" noProof="0" dirty="0">
                          <a:solidFill>
                            <a:srgbClr val="0070C0"/>
                          </a:solidFill>
                          <a:effectLst/>
                          <a:latin typeface="Calibri"/>
                        </a:rPr>
                        <a:t>, AVG(</a:t>
                      </a:r>
                      <a:r>
                        <a:rPr lang="en-US" sz="2400" b="0" i="0" u="none" strike="noStrike" baseline="0" noProof="0" dirty="0" err="1">
                          <a:solidFill>
                            <a:srgbClr val="0070C0"/>
                          </a:solidFill>
                          <a:effectLst/>
                          <a:latin typeface="Calibri"/>
                        </a:rPr>
                        <a:t>avg_price_per_room</a:t>
                      </a:r>
                      <a:r>
                        <a:rPr lang="en-US" sz="2400" b="0" i="0" u="none" strike="noStrike" baseline="0" noProof="0" dirty="0">
                          <a:solidFill>
                            <a:srgbClr val="0070C0"/>
                          </a:solidFill>
                          <a:effectLst/>
                          <a:latin typeface="Calibri"/>
                        </a:rPr>
                        <a:t>) AS </a:t>
                      </a:r>
                      <a:r>
                        <a:rPr lang="en-US" sz="2400" b="0" i="0" u="none" strike="noStrike" baseline="0" noProof="0" dirty="0" err="1">
                          <a:solidFill>
                            <a:srgbClr val="0070C0"/>
                          </a:solidFill>
                          <a:effectLst/>
                          <a:latin typeface="Calibri"/>
                        </a:rPr>
                        <a:t>average_price_for_common_room_type</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FROM hotel_reservations.`hotel_1414.csv`  WHERE </a:t>
                      </a:r>
                      <a:r>
                        <a:rPr lang="en-US" sz="2400" b="0" i="0" u="none" strike="noStrike" baseline="0" noProof="0" dirty="0" err="1">
                          <a:solidFill>
                            <a:srgbClr val="0070C0"/>
                          </a:solidFill>
                          <a:effectLst/>
                          <a:latin typeface="Calibri"/>
                        </a:rPr>
                        <a:t>no_of_children</a:t>
                      </a:r>
                      <a:r>
                        <a:rPr lang="en-US" sz="2400" b="0" i="0" u="none" strike="noStrike" baseline="0" noProof="0" dirty="0">
                          <a:solidFill>
                            <a:srgbClr val="0070C0"/>
                          </a:solidFill>
                          <a:effectLst/>
                          <a:latin typeface="Calibri"/>
                        </a:rPr>
                        <a:t> &gt; 0</a:t>
                      </a:r>
                      <a:endParaRPr lang="en-US" dirty="0"/>
                    </a:p>
                    <a:p>
                      <a:pPr marL="0" lvl="0" indent="0" algn="ctr">
                        <a:lnSpc>
                          <a:spcPct val="114999"/>
                        </a:lnSpc>
                        <a:spcAft>
                          <a:spcPts val="1000"/>
                        </a:spcAft>
                        <a:buNone/>
                      </a:pPr>
                      <a:r>
                        <a:rPr lang="en-US" sz="2400" b="0" i="0" u="none" strike="noStrike" baseline="0" noProof="0" dirty="0">
                          <a:solidFill>
                            <a:srgbClr val="0070C0"/>
                          </a:solidFill>
                          <a:effectLst/>
                          <a:latin typeface="Calibri"/>
                        </a:rPr>
                        <a:t>GROUP BY </a:t>
                      </a:r>
                      <a:r>
                        <a:rPr lang="en-US" sz="2400" b="0" i="0" u="none" strike="noStrike" baseline="0" noProof="0" err="1">
                          <a:solidFill>
                            <a:srgbClr val="0070C0"/>
                          </a:solidFill>
                          <a:effectLst/>
                          <a:latin typeface="Calibri"/>
                        </a:rPr>
                        <a:t>room_type_reserved</a:t>
                      </a:r>
                      <a:r>
                        <a:rPr lang="en-US" sz="2400" b="0" i="0" u="none" strike="noStrike" baseline="0" noProof="0" dirty="0">
                          <a:solidFill>
                            <a:srgbClr val="0070C0"/>
                          </a:solidFill>
                          <a:effectLst/>
                          <a:latin typeface="Calibri"/>
                        </a:rPr>
                        <a:t> </a:t>
                      </a:r>
                      <a:endParaRPr lang="en-US" dirty="0" err="1"/>
                    </a:p>
                    <a:p>
                      <a:pPr marL="0" lvl="0" indent="0" algn="ctr">
                        <a:lnSpc>
                          <a:spcPct val="114999"/>
                        </a:lnSpc>
                        <a:spcAft>
                          <a:spcPts val="1000"/>
                        </a:spcAft>
                        <a:buNone/>
                      </a:pPr>
                      <a:r>
                        <a:rPr lang="en-US" sz="2400" b="0" i="0" u="none" strike="noStrike" baseline="0" noProof="0" dirty="0">
                          <a:solidFill>
                            <a:srgbClr val="0070C0"/>
                          </a:solidFill>
                          <a:effectLst/>
                          <a:latin typeface="Calibri"/>
                        </a:rPr>
                        <a:t>ORDER BY COUNT(*) DESC LIMIT 1;</a:t>
                      </a:r>
                      <a:endParaRPr lang="en-US" dirty="0"/>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297613" y="1157849"/>
            <a:ext cx="11702140" cy="29391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15367646-09CA-2519-C886-6569E4DE91E4}"/>
              </a:ext>
            </a:extLst>
          </p:cNvPr>
          <p:cNvPicPr>
            <a:picLocks noChangeAspect="1"/>
          </p:cNvPicPr>
          <p:nvPr/>
        </p:nvPicPr>
        <p:blipFill rotWithShape="1">
          <a:blip r:embed="rId2"/>
          <a:srcRect l="15178" t="52042" r="57429" b="38803"/>
          <a:stretch/>
        </p:blipFill>
        <p:spPr>
          <a:xfrm>
            <a:off x="348343" y="4283530"/>
            <a:ext cx="7449038" cy="1416294"/>
          </a:xfrm>
          <a:prstGeom prst="rect">
            <a:avLst/>
          </a:prstGeom>
        </p:spPr>
      </p:pic>
      <p:sp>
        <p:nvSpPr>
          <p:cNvPr id="6" name="TextBox 5">
            <a:extLst>
              <a:ext uri="{FF2B5EF4-FFF2-40B4-BE49-F238E27FC236}">
                <a16:creationId xmlns:a16="http://schemas.microsoft.com/office/drawing/2014/main" id="{2B486DFC-E272-1EAA-5573-9A06D49CF79D}"/>
              </a:ext>
            </a:extLst>
          </p:cNvPr>
          <p:cNvSpPr txBox="1"/>
          <p:nvPr/>
        </p:nvSpPr>
        <p:spPr>
          <a:xfrm>
            <a:off x="8154456" y="4356299"/>
            <a:ext cx="344387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highlight>
                  <a:srgbClr val="469AA3"/>
                </a:highlight>
              </a:rPr>
              <a:t>The most common room type used is </a:t>
            </a:r>
            <a:r>
              <a:rPr lang="en-US" b="1" err="1">
                <a:highlight>
                  <a:srgbClr val="469AA3"/>
                </a:highlight>
              </a:rPr>
              <a:t>Room_Type</a:t>
            </a:r>
            <a:r>
              <a:rPr lang="en-US" b="1" dirty="0">
                <a:highlight>
                  <a:srgbClr val="469AA3"/>
                </a:highlight>
              </a:rPr>
              <a:t> 1</a:t>
            </a:r>
            <a:r>
              <a:rPr lang="en-US" dirty="0">
                <a:highlight>
                  <a:srgbClr val="469AA3"/>
                </a:highlight>
              </a:rPr>
              <a:t> with the average price of </a:t>
            </a:r>
            <a:r>
              <a:rPr lang="en-US" b="1" dirty="0">
                <a:highlight>
                  <a:srgbClr val="469AA3"/>
                </a:highlight>
              </a:rPr>
              <a:t>123.122</a:t>
            </a:r>
            <a:endParaRPr lang="en-US" b="1"/>
          </a:p>
        </p:txBody>
      </p:sp>
    </p:spTree>
    <p:extLst>
      <p:ext uri="{BB962C8B-B14F-4D97-AF65-F5344CB8AC3E}">
        <p14:creationId xmlns:p14="http://schemas.microsoft.com/office/powerpoint/2010/main" val="397274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304801" y="275931"/>
            <a:ext cx="11504174" cy="5767060"/>
          </a:xfrm>
        </p:spPr>
        <p:txBody>
          <a:bodyPr vert="horz" lIns="91440" tIns="45720" rIns="91440" bIns="45720" rtlCol="0" anchor="t">
            <a:normAutofit/>
          </a:bodyPr>
          <a:lstStyle/>
          <a:p>
            <a:pPr marL="0" indent="0">
              <a:buNone/>
            </a:pPr>
            <a:r>
              <a:rPr lang="en-US" b="1" dirty="0"/>
              <a:t>QUESTION 15  : </a:t>
            </a:r>
            <a:r>
              <a:rPr lang="en-US" b="1" dirty="0">
                <a:ea typeface="+mn-lt"/>
                <a:cs typeface="+mn-lt"/>
              </a:rPr>
              <a:t>Find the market segment type that generates the highest average price per room.</a:t>
            </a: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589529185"/>
              </p:ext>
            </p:extLst>
          </p:nvPr>
        </p:nvGraphicFramePr>
        <p:xfrm>
          <a:off x="-381001" y="272142"/>
          <a:ext cx="12273625" cy="4776915"/>
        </p:xfrm>
        <a:graphic>
          <a:graphicData uri="http://schemas.openxmlformats.org/drawingml/2006/table">
            <a:tbl>
              <a:tblPr bandRow="1">
                <a:tableStyleId>{5C22544A-7EE6-4342-B048-85BDC9FD1C3A}</a:tableStyleId>
              </a:tblPr>
              <a:tblGrid>
                <a:gridCol w="12273625">
                  <a:extLst>
                    <a:ext uri="{9D8B030D-6E8A-4147-A177-3AD203B41FA5}">
                      <a16:colId xmlns:a16="http://schemas.microsoft.com/office/drawing/2014/main" val="2363686299"/>
                    </a:ext>
                  </a:extLst>
                </a:gridCol>
              </a:tblGrid>
              <a:tr h="2685015">
                <a:tc>
                  <a:txBody>
                    <a:bodyPr/>
                    <a:lstStyle/>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marL="0" lvl="0" indent="0" algn="ctr">
                        <a:lnSpc>
                          <a:spcPct val="114999"/>
                        </a:lnSpc>
                        <a:spcAft>
                          <a:spcPts val="1000"/>
                        </a:spcAft>
                        <a:buNone/>
                      </a:pPr>
                      <a:r>
                        <a:rPr lang="en-US" sz="2400" b="0" i="0" u="none" strike="noStrike" baseline="0" noProof="0" dirty="0">
                          <a:solidFill>
                            <a:srgbClr val="0070C0"/>
                          </a:solidFill>
                          <a:effectLst/>
                          <a:latin typeface="Calibri"/>
                        </a:rPr>
                        <a:t>    SELECT </a:t>
                      </a:r>
                      <a:r>
                        <a:rPr lang="en-US" sz="2400" b="0" i="0" u="none" strike="noStrike" baseline="0" noProof="0" dirty="0" err="1">
                          <a:solidFill>
                            <a:srgbClr val="0070C0"/>
                          </a:solidFill>
                          <a:effectLst/>
                          <a:latin typeface="Calibri"/>
                        </a:rPr>
                        <a:t>market_segment_type</a:t>
                      </a:r>
                      <a:r>
                        <a:rPr lang="en-US" sz="2400" b="0" i="0" u="none" strike="noStrike" baseline="0" noProof="0" dirty="0">
                          <a:solidFill>
                            <a:srgbClr val="0070C0"/>
                          </a:solidFill>
                          <a:effectLst/>
                          <a:latin typeface="Calibri"/>
                        </a:rPr>
                        <a:t>, AVG(</a:t>
                      </a:r>
                      <a:r>
                        <a:rPr lang="en-US" sz="2400" b="0" i="0" u="none" strike="noStrike" baseline="0" noProof="0" dirty="0" err="1">
                          <a:solidFill>
                            <a:srgbClr val="0070C0"/>
                          </a:solidFill>
                          <a:effectLst/>
                          <a:latin typeface="Calibri"/>
                        </a:rPr>
                        <a:t>avg_price_per_room</a:t>
                      </a:r>
                      <a:r>
                        <a:rPr lang="en-US" sz="2400" b="0" i="0" u="none" strike="noStrike" baseline="0" noProof="0" dirty="0">
                          <a:solidFill>
                            <a:srgbClr val="0070C0"/>
                          </a:solidFill>
                          <a:effectLst/>
                          <a:latin typeface="Calibri"/>
                        </a:rPr>
                        <a:t>) AS </a:t>
                      </a:r>
                      <a:r>
                        <a:rPr lang="en-US" sz="2400" b="0" i="0" u="none" strike="noStrike" baseline="0" noProof="0" dirty="0" err="1">
                          <a:solidFill>
                            <a:srgbClr val="0070C0"/>
                          </a:solidFill>
                          <a:effectLst/>
                          <a:latin typeface="Calibri"/>
                        </a:rPr>
                        <a:t>average_price_per_room</a:t>
                      </a:r>
                      <a:endParaRPr lang="en-US" sz="2400" dirty="0" err="1">
                        <a:solidFill>
                          <a:srgbClr val="0070C0"/>
                        </a:solidFill>
                        <a:latin typeface="Calibri"/>
                      </a:endParaRPr>
                    </a:p>
                    <a:p>
                      <a:pPr marL="0" lvl="0" indent="0" algn="ctr">
                        <a:lnSpc>
                          <a:spcPct val="114999"/>
                        </a:lnSpc>
                        <a:spcAft>
                          <a:spcPts val="1000"/>
                        </a:spcAft>
                        <a:buNone/>
                      </a:pPr>
                      <a:r>
                        <a:rPr lang="en-US" sz="2400" b="0" i="0" u="none" strike="noStrike" baseline="0" noProof="0" dirty="0">
                          <a:solidFill>
                            <a:srgbClr val="0070C0"/>
                          </a:solidFill>
                          <a:effectLst/>
                          <a:latin typeface="Calibri"/>
                        </a:rPr>
                        <a:t> FROM hotel_reservations.`hotel_1414.csv` </a:t>
                      </a:r>
                      <a:endParaRPr lang="en-US" sz="2400">
                        <a:solidFill>
                          <a:srgbClr val="0070C0"/>
                        </a:solidFill>
                        <a:latin typeface="Calibri"/>
                      </a:endParaRPr>
                    </a:p>
                    <a:p>
                      <a:pPr marL="0" lvl="0" indent="0" algn="ctr">
                        <a:lnSpc>
                          <a:spcPct val="114999"/>
                        </a:lnSpc>
                        <a:spcAft>
                          <a:spcPts val="1000"/>
                        </a:spcAft>
                        <a:buNone/>
                      </a:pPr>
                      <a:r>
                        <a:rPr lang="en-US" sz="2400" b="0" i="0" u="none" strike="noStrike" baseline="0" noProof="0" dirty="0">
                          <a:solidFill>
                            <a:srgbClr val="0070C0"/>
                          </a:solidFill>
                          <a:effectLst/>
                          <a:latin typeface="Calibri"/>
                        </a:rPr>
                        <a:t>GROUP BY </a:t>
                      </a:r>
                      <a:r>
                        <a:rPr lang="en-US" sz="2400" b="0" i="0" u="none" strike="noStrike" baseline="0" noProof="0" err="1">
                          <a:solidFill>
                            <a:srgbClr val="0070C0"/>
                          </a:solidFill>
                          <a:effectLst/>
                          <a:latin typeface="Calibri"/>
                        </a:rPr>
                        <a:t>market_segment_type</a:t>
                      </a:r>
                      <a:r>
                        <a:rPr lang="en-US" sz="2400" b="0" i="0" u="none" strike="noStrike" baseline="0" noProof="0" dirty="0">
                          <a:solidFill>
                            <a:srgbClr val="0070C0"/>
                          </a:solidFill>
                          <a:effectLst/>
                          <a:latin typeface="Calibri"/>
                        </a:rPr>
                        <a:t> </a:t>
                      </a:r>
                      <a:endParaRPr lang="en-US" sz="2400">
                        <a:solidFill>
                          <a:srgbClr val="0070C0"/>
                        </a:solidFill>
                        <a:latin typeface="Calibri"/>
                      </a:endParaRPr>
                    </a:p>
                    <a:p>
                      <a:pPr marL="0" lvl="0" indent="0" algn="ctr">
                        <a:lnSpc>
                          <a:spcPct val="114999"/>
                        </a:lnSpc>
                        <a:spcAft>
                          <a:spcPts val="1000"/>
                        </a:spcAft>
                        <a:buNone/>
                      </a:pPr>
                      <a:r>
                        <a:rPr lang="en-US" sz="2400" b="0" i="0" u="none" strike="noStrike" baseline="0" noProof="0" dirty="0">
                          <a:solidFill>
                            <a:srgbClr val="0070C0"/>
                          </a:solidFill>
                          <a:effectLst/>
                          <a:latin typeface="Calibri"/>
                        </a:rPr>
                        <a:t>ORDER BY AVG(</a:t>
                      </a:r>
                      <a:r>
                        <a:rPr lang="en-US" sz="2400" b="0" i="0" u="none" strike="noStrike" baseline="0" noProof="0" dirty="0" err="1">
                          <a:solidFill>
                            <a:srgbClr val="0070C0"/>
                          </a:solidFill>
                          <a:effectLst/>
                          <a:latin typeface="Calibri"/>
                        </a:rPr>
                        <a:t>avg_price_per_room</a:t>
                      </a:r>
                      <a:r>
                        <a:rPr lang="en-US" sz="2400" b="0" i="0" u="none" strike="noStrike" baseline="0" noProof="0" dirty="0">
                          <a:solidFill>
                            <a:srgbClr val="0070C0"/>
                          </a:solidFill>
                          <a:effectLst/>
                          <a:latin typeface="Calibri"/>
                        </a:rPr>
                        <a:t>) DESC</a:t>
                      </a:r>
                      <a:endParaRPr lang="en-US" sz="2400">
                        <a:solidFill>
                          <a:srgbClr val="0070C0"/>
                        </a:solidFill>
                        <a:latin typeface="Calibri"/>
                      </a:endParaRPr>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marL="0" lvl="0" indent="0" algn="ctr">
                        <a:lnSpc>
                          <a:spcPct val="114999"/>
                        </a:lnSpc>
                        <a:spcAft>
                          <a:spcPts val="1000"/>
                        </a:spcAft>
                        <a:buNone/>
                      </a:pPr>
                      <a:endParaRPr lang="en-US" sz="2400" b="0" i="0" u="none" strike="noStrike" baseline="0" noProof="0" dirty="0">
                        <a:solidFill>
                          <a:srgbClr val="0070C0"/>
                        </a:solidFill>
                        <a:effectLst/>
                        <a:latin typeface="Calibri"/>
                      </a:endParaRPr>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99642" y="711535"/>
            <a:ext cx="11702140" cy="21880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7FBDD703-5646-53A8-7696-44CF05BCC8CD}"/>
              </a:ext>
            </a:extLst>
          </p:cNvPr>
          <p:cNvPicPr>
            <a:picLocks noChangeAspect="1"/>
          </p:cNvPicPr>
          <p:nvPr/>
        </p:nvPicPr>
        <p:blipFill rotWithShape="1">
          <a:blip r:embed="rId2"/>
          <a:srcRect l="14311" t="50032" r="65116" b="31111"/>
          <a:stretch/>
        </p:blipFill>
        <p:spPr>
          <a:xfrm>
            <a:off x="402772" y="3157947"/>
            <a:ext cx="5085878" cy="2649585"/>
          </a:xfrm>
          <a:prstGeom prst="rect">
            <a:avLst/>
          </a:prstGeom>
        </p:spPr>
      </p:pic>
      <p:sp>
        <p:nvSpPr>
          <p:cNvPr id="6" name="TextBox 5">
            <a:extLst>
              <a:ext uri="{FF2B5EF4-FFF2-40B4-BE49-F238E27FC236}">
                <a16:creationId xmlns:a16="http://schemas.microsoft.com/office/drawing/2014/main" id="{9516B86F-8D71-514A-D3E7-966D05CEF3B5}"/>
              </a:ext>
            </a:extLst>
          </p:cNvPr>
          <p:cNvSpPr txBox="1"/>
          <p:nvPr/>
        </p:nvSpPr>
        <p:spPr>
          <a:xfrm>
            <a:off x="5720517" y="3335284"/>
            <a:ext cx="5526403" cy="9342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highlight>
                  <a:srgbClr val="469AA3"/>
                </a:highlight>
              </a:rPr>
              <a:t>The market segment type that generates the highest average price per room is through </a:t>
            </a:r>
            <a:r>
              <a:rPr lang="en-US" b="1" dirty="0">
                <a:highlight>
                  <a:srgbClr val="469AA3"/>
                </a:highlight>
              </a:rPr>
              <a:t>Online</a:t>
            </a:r>
            <a:r>
              <a:rPr lang="en-US" dirty="0">
                <a:highlight>
                  <a:srgbClr val="469AA3"/>
                </a:highlight>
              </a:rPr>
              <a:t> with average price </a:t>
            </a:r>
            <a:r>
              <a:rPr lang="en-US" b="1" dirty="0">
                <a:highlight>
                  <a:srgbClr val="469AA3"/>
                </a:highlight>
              </a:rPr>
              <a:t>112.45</a:t>
            </a:r>
            <a:endParaRPr lang="en-US"/>
          </a:p>
        </p:txBody>
      </p:sp>
    </p:spTree>
    <p:extLst>
      <p:ext uri="{BB962C8B-B14F-4D97-AF65-F5344CB8AC3E}">
        <p14:creationId xmlns:p14="http://schemas.microsoft.com/office/powerpoint/2010/main" val="2443869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9" name="Rectangle 28">
            <a:extLst>
              <a:ext uri="{FF2B5EF4-FFF2-40B4-BE49-F238E27FC236}">
                <a16:creationId xmlns:a16="http://schemas.microsoft.com/office/drawing/2014/main" id="{9BB8F2C0-5085-4286-BF3B-489C592A9C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typing on a computer&#10;&#10;Description automatically generated">
            <a:extLst>
              <a:ext uri="{FF2B5EF4-FFF2-40B4-BE49-F238E27FC236}">
                <a16:creationId xmlns:a16="http://schemas.microsoft.com/office/drawing/2014/main" id="{51680C80-C882-6AD6-EEE1-7E6696E61D73}"/>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3349" r="7481" b="-1"/>
          <a:stretch/>
        </p:blipFill>
        <p:spPr>
          <a:xfrm>
            <a:off x="20" y="10"/>
            <a:ext cx="7113748" cy="6864903"/>
          </a:xfrm>
          <a:prstGeom prst="rect">
            <a:avLst/>
          </a:prstGeom>
        </p:spPr>
      </p:pic>
      <p:sp>
        <p:nvSpPr>
          <p:cNvPr id="31" name="Freeform: Shape 30">
            <a:extLst>
              <a:ext uri="{FF2B5EF4-FFF2-40B4-BE49-F238E27FC236}">
                <a16:creationId xmlns:a16="http://schemas.microsoft.com/office/drawing/2014/main" id="{E705AD56-8B1B-4111-AE73-A1DEC7073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5103" y="-5976"/>
            <a:ext cx="8556895" cy="6872531"/>
          </a:xfrm>
          <a:custGeom>
            <a:avLst/>
            <a:gdLst>
              <a:gd name="connsiteX0" fmla="*/ 5317418 w 8556895"/>
              <a:gd name="connsiteY0" fmla="*/ 0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5869355 w 8556895"/>
              <a:gd name="connsiteY4" fmla="*/ 6865265 h 6865265"/>
              <a:gd name="connsiteX5" fmla="*/ 0 w 8556895"/>
              <a:gd name="connsiteY5" fmla="*/ 6865265 h 6865265"/>
              <a:gd name="connsiteX6" fmla="*/ 3430955 w 8556895"/>
              <a:gd name="connsiteY6" fmla="*/ 3434310 h 6865265"/>
              <a:gd name="connsiteX7" fmla="*/ 176556 w 8556895"/>
              <a:gd name="connsiteY7" fmla="*/ 7819 h 6865265"/>
              <a:gd name="connsiteX8" fmla="*/ 154644 w 8556895"/>
              <a:gd name="connsiteY8" fmla="*/ 7265 h 6865265"/>
              <a:gd name="connsiteX9" fmla="*/ 5317418 w 8556895"/>
              <a:gd name="connsiteY9"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5869355 w 8556895"/>
              <a:gd name="connsiteY4" fmla="*/ 6865265 h 6865265"/>
              <a:gd name="connsiteX5" fmla="*/ 0 w 8556895"/>
              <a:gd name="connsiteY5" fmla="*/ 6865265 h 6865265"/>
              <a:gd name="connsiteX6" fmla="*/ 3430955 w 8556895"/>
              <a:gd name="connsiteY6" fmla="*/ 3434310 h 6865265"/>
              <a:gd name="connsiteX7" fmla="*/ 176556 w 8556895"/>
              <a:gd name="connsiteY7" fmla="*/ 7819 h 6865265"/>
              <a:gd name="connsiteX8" fmla="*/ 154644 w 8556895"/>
              <a:gd name="connsiteY8" fmla="*/ 7265 h 6865265"/>
              <a:gd name="connsiteX9" fmla="*/ 5317418 w 8556895"/>
              <a:gd name="connsiteY9"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0 w 8556895"/>
              <a:gd name="connsiteY4" fmla="*/ 6865265 h 6865265"/>
              <a:gd name="connsiteX5" fmla="*/ 3430955 w 8556895"/>
              <a:gd name="connsiteY5" fmla="*/ 3434310 h 6865265"/>
              <a:gd name="connsiteX6" fmla="*/ 176556 w 8556895"/>
              <a:gd name="connsiteY6" fmla="*/ 7819 h 6865265"/>
              <a:gd name="connsiteX7" fmla="*/ 154644 w 8556895"/>
              <a:gd name="connsiteY7" fmla="*/ 7265 h 6865265"/>
              <a:gd name="connsiteX8" fmla="*/ 5317418 w 8556895"/>
              <a:gd name="connsiteY8"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0 w 8556895"/>
              <a:gd name="connsiteY3" fmla="*/ 6865265 h 6865265"/>
              <a:gd name="connsiteX4" fmla="*/ 3430955 w 8556895"/>
              <a:gd name="connsiteY4" fmla="*/ 3434310 h 6865265"/>
              <a:gd name="connsiteX5" fmla="*/ 176556 w 8556895"/>
              <a:gd name="connsiteY5" fmla="*/ 7819 h 6865265"/>
              <a:gd name="connsiteX6" fmla="*/ 154644 w 8556895"/>
              <a:gd name="connsiteY6" fmla="*/ 7265 h 6865265"/>
              <a:gd name="connsiteX7" fmla="*/ 5317418 w 8556895"/>
              <a:gd name="connsiteY7" fmla="*/ 7265 h 6865265"/>
              <a:gd name="connsiteX0" fmla="*/ 154644 w 8556895"/>
              <a:gd name="connsiteY0" fmla="*/ 7265 h 6865265"/>
              <a:gd name="connsiteX1" fmla="*/ 8556895 w 8556895"/>
              <a:gd name="connsiteY1" fmla="*/ 0 h 6865265"/>
              <a:gd name="connsiteX2" fmla="*/ 8556895 w 8556895"/>
              <a:gd name="connsiteY2" fmla="*/ 6858000 h 6865265"/>
              <a:gd name="connsiteX3" fmla="*/ 0 w 8556895"/>
              <a:gd name="connsiteY3" fmla="*/ 6865265 h 6865265"/>
              <a:gd name="connsiteX4" fmla="*/ 3430955 w 8556895"/>
              <a:gd name="connsiteY4" fmla="*/ 3434310 h 6865265"/>
              <a:gd name="connsiteX5" fmla="*/ 176556 w 8556895"/>
              <a:gd name="connsiteY5" fmla="*/ 7819 h 6865265"/>
              <a:gd name="connsiteX6" fmla="*/ 154644 w 8556895"/>
              <a:gd name="connsiteY6" fmla="*/ 7265 h 6865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6895" h="6865265">
                <a:moveTo>
                  <a:pt x="154644" y="7265"/>
                </a:moveTo>
                <a:lnTo>
                  <a:pt x="8556895" y="0"/>
                </a:lnTo>
                <a:lnTo>
                  <a:pt x="8556895" y="6858000"/>
                </a:lnTo>
                <a:lnTo>
                  <a:pt x="0" y="6865265"/>
                </a:lnTo>
                <a:cubicBezTo>
                  <a:pt x="1894864" y="6865265"/>
                  <a:pt x="3430955" y="5329174"/>
                  <a:pt x="3430955" y="3434310"/>
                </a:cubicBezTo>
                <a:cubicBezTo>
                  <a:pt x="3430955" y="1598661"/>
                  <a:pt x="1989370" y="99711"/>
                  <a:pt x="176556" y="7819"/>
                </a:cubicBezTo>
                <a:lnTo>
                  <a:pt x="154644" y="726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B03144F-0BC6-BB3E-6B08-76D4D21D4270}"/>
              </a:ext>
            </a:extLst>
          </p:cNvPr>
          <p:cNvSpPr>
            <a:spLocks noGrp="1"/>
          </p:cNvSpPr>
          <p:nvPr>
            <p:ph type="title"/>
          </p:nvPr>
        </p:nvSpPr>
        <p:spPr>
          <a:xfrm>
            <a:off x="7426518" y="685800"/>
            <a:ext cx="4155881" cy="3814481"/>
          </a:xfrm>
        </p:spPr>
        <p:txBody>
          <a:bodyPr vert="horz" lIns="91440" tIns="45720" rIns="91440" bIns="45720" rtlCol="0" anchor="b">
            <a:normAutofit/>
          </a:bodyPr>
          <a:lstStyle/>
          <a:p>
            <a:pPr algn="r"/>
            <a:r>
              <a:rPr lang="en-US" sz="4800">
                <a:solidFill>
                  <a:srgbClr val="FFFFFF"/>
                </a:solidFill>
              </a:rPr>
              <a:t> Thank you</a:t>
            </a:r>
          </a:p>
        </p:txBody>
      </p:sp>
      <p:sp>
        <p:nvSpPr>
          <p:cNvPr id="33" name="Freeform: Shape 32">
            <a:extLst>
              <a:ext uri="{FF2B5EF4-FFF2-40B4-BE49-F238E27FC236}">
                <a16:creationId xmlns:a16="http://schemas.microsoft.com/office/drawing/2014/main" id="{0439D4E6-5229-413A-A17B-5910539E8B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600" y="4957767"/>
            <a:ext cx="9880399" cy="1907146"/>
          </a:xfrm>
          <a:custGeom>
            <a:avLst/>
            <a:gdLst>
              <a:gd name="connsiteX0" fmla="*/ 3703306 w 9880399"/>
              <a:gd name="connsiteY0" fmla="*/ 0 h 1907146"/>
              <a:gd name="connsiteX1" fmla="*/ 9880399 w 9880399"/>
              <a:gd name="connsiteY1" fmla="*/ 0 h 1907146"/>
              <a:gd name="connsiteX2" fmla="*/ 9880399 w 9880399"/>
              <a:gd name="connsiteY2" fmla="*/ 1907146 h 1907146"/>
              <a:gd name="connsiteX3" fmla="*/ 0 w 9880399"/>
              <a:gd name="connsiteY3" fmla="*/ 1907146 h 1907146"/>
              <a:gd name="connsiteX4" fmla="*/ 38110 w 9880399"/>
              <a:gd name="connsiteY4" fmla="*/ 1752976 h 1907146"/>
              <a:gd name="connsiteX5" fmla="*/ 2390342 w 9880399"/>
              <a:gd name="connsiteY5" fmla="*/ 1 h 1907146"/>
              <a:gd name="connsiteX6" fmla="*/ 2500931 w 9880399"/>
              <a:gd name="connsiteY6" fmla="*/ 2797 h 1907146"/>
              <a:gd name="connsiteX7" fmla="*/ 3703306 w 9880399"/>
              <a:gd name="connsiteY7" fmla="*/ 2797 h 19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80399" h="1907146">
                <a:moveTo>
                  <a:pt x="3703306" y="0"/>
                </a:moveTo>
                <a:lnTo>
                  <a:pt x="9880399" y="0"/>
                </a:lnTo>
                <a:lnTo>
                  <a:pt x="9880399" y="1907146"/>
                </a:lnTo>
                <a:lnTo>
                  <a:pt x="0" y="1907146"/>
                </a:lnTo>
                <a:lnTo>
                  <a:pt x="38110" y="1752976"/>
                </a:lnTo>
                <a:cubicBezTo>
                  <a:pt x="339672" y="739254"/>
                  <a:pt x="1278677" y="1"/>
                  <a:pt x="2390342" y="1"/>
                </a:cubicBezTo>
                <a:lnTo>
                  <a:pt x="2500931" y="2797"/>
                </a:lnTo>
                <a:lnTo>
                  <a:pt x="3703306" y="2797"/>
                </a:lnTo>
                <a:close/>
              </a:path>
            </a:pathLst>
          </a:custGeom>
          <a:solidFill>
            <a:schemeClr val="accent2">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E0A2B86-9959-B8D0-4AEC-DEA7987DF6DD}"/>
              </a:ext>
            </a:extLst>
          </p:cNvPr>
          <p:cNvSpPr>
            <a:spLocks noGrp="1"/>
          </p:cNvSpPr>
          <p:nvPr>
            <p:ph idx="1"/>
          </p:nvPr>
        </p:nvSpPr>
        <p:spPr>
          <a:xfrm>
            <a:off x="6747435" y="5257800"/>
            <a:ext cx="4834964" cy="1118445"/>
          </a:xfrm>
        </p:spPr>
        <p:txBody>
          <a:bodyPr vert="horz" lIns="91440" tIns="45720" rIns="91440" bIns="45720" rtlCol="0" anchor="ctr">
            <a:normAutofit/>
          </a:bodyPr>
          <a:lstStyle/>
          <a:p>
            <a:pPr marL="0" indent="0" algn="r">
              <a:buNone/>
            </a:pPr>
            <a:r>
              <a:rPr lang="en-US" sz="1400" b="1" cap="all" spc="300">
                <a:solidFill>
                  <a:srgbClr val="FFFFFF"/>
                </a:solidFill>
              </a:rPr>
              <a:t>   </a:t>
            </a:r>
          </a:p>
        </p:txBody>
      </p:sp>
    </p:spTree>
    <p:extLst>
      <p:ext uri="{BB962C8B-B14F-4D97-AF65-F5344CB8AC3E}">
        <p14:creationId xmlns:p14="http://schemas.microsoft.com/office/powerpoint/2010/main" val="3464187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91EE1-31B2-E977-E265-22DCCEDAC1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B183284-7EC7-1E6F-C223-73FC92576BF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205442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D0E49-0B25-D178-E7C7-3DD0B4E93B9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82A52C6-697C-3FC8-B67E-44736939DFB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98013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BFC2E-9E30-E93F-B0C2-F360ED8B2329}"/>
              </a:ext>
            </a:extLst>
          </p:cNvPr>
          <p:cNvSpPr>
            <a:spLocks noGrp="1"/>
          </p:cNvSpPr>
          <p:nvPr>
            <p:ph type="title"/>
          </p:nvPr>
        </p:nvSpPr>
        <p:spPr>
          <a:xfrm>
            <a:off x="431893" y="-125150"/>
            <a:ext cx="9914859" cy="1329004"/>
          </a:xfrm>
        </p:spPr>
        <p:txBody>
          <a:bodyPr>
            <a:normAutofit/>
          </a:bodyPr>
          <a:lstStyle/>
          <a:p>
            <a:r>
              <a:rPr lang="en-US" sz="5400" dirty="0">
                <a:solidFill>
                  <a:srgbClr val="18818C"/>
                </a:solidFill>
                <a:latin typeface="Corbel"/>
                <a:ea typeface="+mj-lt"/>
                <a:cs typeface="+mj-lt"/>
              </a:rPr>
              <a:t>Introduction</a:t>
            </a:r>
            <a:endParaRPr lang="en-US" sz="5400" dirty="0">
              <a:latin typeface="Corbel"/>
            </a:endParaRPr>
          </a:p>
        </p:txBody>
      </p:sp>
      <p:sp>
        <p:nvSpPr>
          <p:cNvPr id="3" name="Content Placeholder 2">
            <a:extLst>
              <a:ext uri="{FF2B5EF4-FFF2-40B4-BE49-F238E27FC236}">
                <a16:creationId xmlns:a16="http://schemas.microsoft.com/office/drawing/2014/main" id="{9455032C-8DA1-0B1B-FD0F-4F8F44ECB534}"/>
              </a:ext>
            </a:extLst>
          </p:cNvPr>
          <p:cNvSpPr>
            <a:spLocks noGrp="1"/>
          </p:cNvSpPr>
          <p:nvPr>
            <p:ph idx="1"/>
          </p:nvPr>
        </p:nvSpPr>
        <p:spPr>
          <a:xfrm>
            <a:off x="914400" y="1919673"/>
            <a:ext cx="9914860" cy="1329318"/>
          </a:xfrm>
        </p:spPr>
        <p:txBody>
          <a:bodyPr vert="horz" lIns="91440" tIns="45720" rIns="91440" bIns="45720" rtlCol="0" anchor="t">
            <a:normAutofit/>
          </a:bodyPr>
          <a:lstStyle/>
          <a:p>
            <a:pPr marL="0" indent="0">
              <a:buNone/>
            </a:pPr>
            <a:r>
              <a:rPr lang="en-US" dirty="0">
                <a:solidFill>
                  <a:srgbClr val="09283F"/>
                </a:solidFill>
                <a:ea typeface="+mn-lt"/>
                <a:cs typeface="+mn-lt"/>
              </a:rPr>
              <a:t>The Hotel Reservation Analysis project is all about using data to understand how hotels can improve their operations. By looking at information like how many reservations are made, what meal plans guests prefer, and which types of rooms are most popular.</a:t>
            </a:r>
            <a:endParaRPr lang="en-US" dirty="0">
              <a:solidFill>
                <a:srgbClr val="09283F"/>
              </a:solidFill>
            </a:endParaRPr>
          </a:p>
        </p:txBody>
      </p:sp>
      <p:sp>
        <p:nvSpPr>
          <p:cNvPr id="4" name="TextBox 3">
            <a:extLst>
              <a:ext uri="{FF2B5EF4-FFF2-40B4-BE49-F238E27FC236}">
                <a16:creationId xmlns:a16="http://schemas.microsoft.com/office/drawing/2014/main" id="{34BF4AA6-8982-3C9C-E1EF-ACFFEC0E56CC}"/>
              </a:ext>
            </a:extLst>
          </p:cNvPr>
          <p:cNvSpPr txBox="1"/>
          <p:nvPr/>
        </p:nvSpPr>
        <p:spPr>
          <a:xfrm>
            <a:off x="904040" y="1278038"/>
            <a:ext cx="801960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accent2"/>
                </a:solidFill>
                <a:latin typeface="Corbel"/>
              </a:rPr>
              <a:t>Overview of the project</a:t>
            </a:r>
          </a:p>
        </p:txBody>
      </p:sp>
      <p:sp>
        <p:nvSpPr>
          <p:cNvPr id="5" name="TextBox 4">
            <a:extLst>
              <a:ext uri="{FF2B5EF4-FFF2-40B4-BE49-F238E27FC236}">
                <a16:creationId xmlns:a16="http://schemas.microsoft.com/office/drawing/2014/main" id="{8F8850C3-4D02-BF5C-B7D8-A437C0E32791}"/>
              </a:ext>
            </a:extLst>
          </p:cNvPr>
          <p:cNvSpPr txBox="1"/>
          <p:nvPr/>
        </p:nvSpPr>
        <p:spPr>
          <a:xfrm>
            <a:off x="905732" y="3245542"/>
            <a:ext cx="925050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accent2"/>
                </a:solidFill>
                <a:latin typeface="Corbel"/>
                <a:ea typeface="+mn-lt"/>
                <a:cs typeface="+mn-lt"/>
              </a:rPr>
              <a:t>Importance of data analysis in the hotel industry</a:t>
            </a:r>
            <a:endParaRPr lang="en-US" sz="3200" b="1" dirty="0">
              <a:solidFill>
                <a:schemeClr val="accent2"/>
              </a:solidFill>
              <a:latin typeface="Corbel"/>
            </a:endParaRPr>
          </a:p>
        </p:txBody>
      </p:sp>
      <p:sp>
        <p:nvSpPr>
          <p:cNvPr id="6" name="TextBox 5">
            <a:extLst>
              <a:ext uri="{FF2B5EF4-FFF2-40B4-BE49-F238E27FC236}">
                <a16:creationId xmlns:a16="http://schemas.microsoft.com/office/drawing/2014/main" id="{CFE4F19D-A6B1-B169-207E-D3DA408951AE}"/>
              </a:ext>
            </a:extLst>
          </p:cNvPr>
          <p:cNvSpPr txBox="1"/>
          <p:nvPr/>
        </p:nvSpPr>
        <p:spPr>
          <a:xfrm>
            <a:off x="908638" y="3961033"/>
            <a:ext cx="9668472"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0D0D0D"/>
                </a:solidFill>
                <a:ea typeface="+mn-lt"/>
                <a:cs typeface="+mn-lt"/>
              </a:rPr>
              <a:t>Data analysis is essential in the hotel industry as it provides valuable insights that drive decision-making processes and enhance overall performance. By analyzing guest data, hotels can gain a deeper understanding of guest preferences and behaviors, allowing them to tailor services and amenities to meet specific needs. Additionally, data analysis helps hotels improve operational efficiency by identifying inefficiencies and streamlining processes, leading to better resource allocation and cost savings.</a:t>
            </a:r>
            <a:endParaRPr lang="en-US" sz="2000" dirty="0"/>
          </a:p>
        </p:txBody>
      </p:sp>
    </p:spTree>
    <p:extLst>
      <p:ext uri="{BB962C8B-B14F-4D97-AF65-F5344CB8AC3E}">
        <p14:creationId xmlns:p14="http://schemas.microsoft.com/office/powerpoint/2010/main" val="2267480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0FEC-337F-62E0-7F5E-5809C82D3FEC}"/>
              </a:ext>
            </a:extLst>
          </p:cNvPr>
          <p:cNvSpPr>
            <a:spLocks noGrp="1"/>
          </p:cNvSpPr>
          <p:nvPr>
            <p:ph type="title"/>
          </p:nvPr>
        </p:nvSpPr>
        <p:spPr/>
        <p:txBody>
          <a:bodyPr/>
          <a:lstStyle/>
          <a:p>
            <a:r>
              <a:rPr lang="en-US" dirty="0">
                <a:latin typeface="Corbel"/>
              </a:rPr>
              <a:t>OVERVIEW</a:t>
            </a:r>
          </a:p>
        </p:txBody>
      </p:sp>
      <p:sp>
        <p:nvSpPr>
          <p:cNvPr id="3" name="Content Placeholder 2">
            <a:extLst>
              <a:ext uri="{FF2B5EF4-FFF2-40B4-BE49-F238E27FC236}">
                <a16:creationId xmlns:a16="http://schemas.microsoft.com/office/drawing/2014/main" id="{D3C6DB13-4D5A-9607-9760-C42B90B6026B}"/>
              </a:ext>
            </a:extLst>
          </p:cNvPr>
          <p:cNvSpPr>
            <a:spLocks noGrp="1"/>
          </p:cNvSpPr>
          <p:nvPr>
            <p:ph idx="1"/>
          </p:nvPr>
        </p:nvSpPr>
        <p:spPr/>
        <p:txBody>
          <a:bodyPr vert="horz" lIns="91440" tIns="45720" rIns="91440" bIns="45720" rtlCol="0" anchor="t">
            <a:normAutofit/>
          </a:bodyPr>
          <a:lstStyle/>
          <a:p>
            <a:pPr>
              <a:buNone/>
            </a:pPr>
            <a:r>
              <a:rPr lang="en-US" dirty="0">
                <a:ea typeface="+mn-lt"/>
                <a:cs typeface="+mn-lt"/>
              </a:rPr>
              <a:t>   The hotel industry relies on data to make informed decisions and provide a better guest experience. In this internship, we will work with a hotel reservation dataset to gain insights into guest preferences, booking trends, and other key factors that impact the hotel's operations. we will also use SQL to query and analyze the data, as well as answer specific questions about the dataset.</a:t>
            </a:r>
            <a:endParaRPr lang="en-US" dirty="0"/>
          </a:p>
        </p:txBody>
      </p:sp>
    </p:spTree>
    <p:extLst>
      <p:ext uri="{BB962C8B-B14F-4D97-AF65-F5344CB8AC3E}">
        <p14:creationId xmlns:p14="http://schemas.microsoft.com/office/powerpoint/2010/main" val="27138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16541-E8AB-3781-2B78-AC9E02C4BA95}"/>
              </a:ext>
            </a:extLst>
          </p:cNvPr>
          <p:cNvSpPr>
            <a:spLocks noGrp="1"/>
          </p:cNvSpPr>
          <p:nvPr>
            <p:ph type="title"/>
          </p:nvPr>
        </p:nvSpPr>
        <p:spPr>
          <a:xfrm>
            <a:off x="480713" y="-323732"/>
            <a:ext cx="9914859" cy="1329004"/>
          </a:xfrm>
        </p:spPr>
        <p:txBody>
          <a:bodyPr>
            <a:normAutofit/>
          </a:bodyPr>
          <a:lstStyle/>
          <a:p>
            <a:r>
              <a:rPr lang="en-US" sz="3200" dirty="0">
                <a:latin typeface="Corbel"/>
              </a:rPr>
              <a:t>SOLUTION:</a:t>
            </a:r>
          </a:p>
        </p:txBody>
      </p:sp>
      <p:sp>
        <p:nvSpPr>
          <p:cNvPr id="3" name="Content Placeholder 2">
            <a:extLst>
              <a:ext uri="{FF2B5EF4-FFF2-40B4-BE49-F238E27FC236}">
                <a16:creationId xmlns:a16="http://schemas.microsoft.com/office/drawing/2014/main" id="{1512527F-AC52-733C-8843-C4777FE328DB}"/>
              </a:ext>
            </a:extLst>
          </p:cNvPr>
          <p:cNvSpPr>
            <a:spLocks noGrp="1"/>
          </p:cNvSpPr>
          <p:nvPr>
            <p:ph idx="1"/>
          </p:nvPr>
        </p:nvSpPr>
        <p:spPr>
          <a:xfrm>
            <a:off x="413658" y="700473"/>
            <a:ext cx="11166716" cy="5342518"/>
          </a:xfrm>
        </p:spPr>
        <p:txBody>
          <a:bodyPr vert="horz" lIns="91440" tIns="45720" rIns="91440" bIns="45720" rtlCol="0" anchor="t">
            <a:normAutofit/>
          </a:bodyPr>
          <a:lstStyle/>
          <a:p>
            <a:pPr marL="0" indent="0">
              <a:buNone/>
            </a:pPr>
            <a:r>
              <a:rPr lang="en-US" b="1" dirty="0">
                <a:ea typeface="+mn-lt"/>
                <a:cs typeface="+mn-lt"/>
              </a:rPr>
              <a:t>Steps I followed:</a:t>
            </a:r>
            <a:endParaRPr lang="en-US" b="1"/>
          </a:p>
          <a:p>
            <a:pPr marL="457200" indent="-457200">
              <a:buAutoNum type="arabicPeriod"/>
            </a:pPr>
            <a:r>
              <a:rPr lang="en-US" dirty="0">
                <a:ea typeface="+mn-lt"/>
                <a:cs typeface="+mn-lt"/>
              </a:rPr>
              <a:t>Open Command prompt or </a:t>
            </a:r>
            <a:r>
              <a:rPr lang="en-US" dirty="0" err="1">
                <a:ea typeface="+mn-lt"/>
                <a:cs typeface="+mn-lt"/>
              </a:rPr>
              <a:t>mysql</a:t>
            </a:r>
            <a:r>
              <a:rPr lang="en-US" dirty="0">
                <a:ea typeface="+mn-lt"/>
                <a:cs typeface="+mn-lt"/>
              </a:rPr>
              <a:t> command line client. / We can also use </a:t>
            </a:r>
            <a:r>
              <a:rPr lang="en-US" dirty="0" err="1">
                <a:ea typeface="+mn-lt"/>
                <a:cs typeface="+mn-lt"/>
              </a:rPr>
              <a:t>mysql</a:t>
            </a:r>
            <a:r>
              <a:rPr lang="en-US" dirty="0">
                <a:ea typeface="+mn-lt"/>
                <a:cs typeface="+mn-lt"/>
              </a:rPr>
              <a:t> workbench</a:t>
            </a:r>
            <a:endParaRPr lang="en-US" dirty="0"/>
          </a:p>
          <a:p>
            <a:pPr marL="457200" indent="-457200">
              <a:buAutoNum type="arabicPeriod"/>
            </a:pPr>
            <a:r>
              <a:rPr lang="en-US" err="1">
                <a:ea typeface="+mn-lt"/>
                <a:cs typeface="+mn-lt"/>
              </a:rPr>
              <a:t>Mysql</a:t>
            </a:r>
            <a:r>
              <a:rPr lang="en-US" dirty="0">
                <a:ea typeface="+mn-lt"/>
                <a:cs typeface="+mn-lt"/>
              </a:rPr>
              <a:t> –u root –p enter your password</a:t>
            </a:r>
            <a:endParaRPr lang="en-US" dirty="0"/>
          </a:p>
          <a:p>
            <a:pPr marL="457200" indent="-457200">
              <a:buAutoNum type="arabicPeriod"/>
            </a:pPr>
            <a:r>
              <a:rPr lang="en-US" dirty="0">
                <a:ea typeface="+mn-lt"/>
                <a:cs typeface="+mn-lt"/>
              </a:rPr>
              <a:t>Show databases;  will show all the databases present.</a:t>
            </a:r>
            <a:endParaRPr lang="en-US" dirty="0"/>
          </a:p>
          <a:p>
            <a:pPr marL="457200" indent="-457200">
              <a:buAutoNum type="arabicPeriod"/>
            </a:pPr>
            <a:r>
              <a:rPr lang="en-US" dirty="0">
                <a:ea typeface="+mn-lt"/>
                <a:cs typeface="+mn-lt"/>
              </a:rPr>
              <a:t>Now create your database </a:t>
            </a:r>
            <a:r>
              <a:rPr lang="en-US" err="1">
                <a:ea typeface="+mn-lt"/>
                <a:cs typeface="+mn-lt"/>
              </a:rPr>
              <a:t>hotel_reservations</a:t>
            </a:r>
            <a:r>
              <a:rPr lang="en-US" dirty="0">
                <a:ea typeface="+mn-lt"/>
                <a:cs typeface="+mn-lt"/>
              </a:rPr>
              <a:t> using command CREATE </a:t>
            </a:r>
            <a:r>
              <a:rPr lang="en-US" err="1">
                <a:ea typeface="+mn-lt"/>
                <a:cs typeface="+mn-lt"/>
              </a:rPr>
              <a:t>hotel_reservations</a:t>
            </a:r>
            <a:r>
              <a:rPr lang="en-US" dirty="0">
                <a:ea typeface="+mn-lt"/>
                <a:cs typeface="+mn-lt"/>
              </a:rPr>
              <a:t>;</a:t>
            </a:r>
            <a:endParaRPr lang="en-US" dirty="0"/>
          </a:p>
          <a:p>
            <a:pPr marL="457200" indent="-457200">
              <a:buAutoNum type="arabicPeriod"/>
            </a:pPr>
            <a:r>
              <a:rPr lang="en-US" dirty="0">
                <a:ea typeface="+mn-lt"/>
                <a:cs typeface="+mn-lt"/>
              </a:rPr>
              <a:t>USE database; command will take you into that particular database</a:t>
            </a:r>
            <a:endParaRPr lang="en-US" dirty="0"/>
          </a:p>
          <a:p>
            <a:pPr marL="457200" indent="-457200">
              <a:buAutoNum type="arabicPeriod"/>
            </a:pPr>
            <a:r>
              <a:rPr lang="en-US" dirty="0">
                <a:ea typeface="+mn-lt"/>
                <a:cs typeface="+mn-lt"/>
              </a:rPr>
              <a:t>Now create the table inside it with the row names.</a:t>
            </a:r>
          </a:p>
          <a:p>
            <a:pPr marL="457200" indent="-457200">
              <a:buAutoNum type="arabicPeriod"/>
            </a:pPr>
            <a:r>
              <a:rPr lang="en-US" dirty="0">
                <a:ea typeface="+mn-lt"/>
                <a:cs typeface="+mn-lt"/>
              </a:rPr>
              <a:t>CREATE TABLE hotel_1414.csv (</a:t>
            </a:r>
            <a:endParaRPr lang="en-US" dirty="0"/>
          </a:p>
          <a:p>
            <a:r>
              <a:rPr lang="en-US" dirty="0" err="1">
                <a:ea typeface="+mn-lt"/>
                <a:cs typeface="+mn-lt"/>
              </a:rPr>
              <a:t>Booking_ID</a:t>
            </a:r>
            <a:r>
              <a:rPr lang="en-US" dirty="0">
                <a:ea typeface="+mn-lt"/>
                <a:cs typeface="+mn-lt"/>
              </a:rPr>
              <a:t> INT PRIMARY KEY ,  </a:t>
            </a:r>
            <a:r>
              <a:rPr lang="en-US" dirty="0" err="1">
                <a:ea typeface="+mn-lt"/>
                <a:cs typeface="+mn-lt"/>
              </a:rPr>
              <a:t>no_of_adults</a:t>
            </a:r>
            <a:r>
              <a:rPr lang="en-US" dirty="0">
                <a:ea typeface="+mn-lt"/>
                <a:cs typeface="+mn-lt"/>
              </a:rPr>
              <a:t> INT,  </a:t>
            </a:r>
            <a:r>
              <a:rPr lang="en-US" dirty="0" err="1">
                <a:ea typeface="+mn-lt"/>
                <a:cs typeface="+mn-lt"/>
              </a:rPr>
              <a:t>no_of_children</a:t>
            </a:r>
            <a:r>
              <a:rPr lang="en-US" dirty="0">
                <a:ea typeface="+mn-lt"/>
                <a:cs typeface="+mn-lt"/>
              </a:rPr>
              <a:t> INT, </a:t>
            </a:r>
            <a:r>
              <a:rPr lang="en-US" dirty="0">
                <a:latin typeface="Arial Nova Light"/>
                <a:ea typeface="+mn-lt"/>
                <a:cs typeface="Calibri"/>
              </a:rPr>
              <a:t>              </a:t>
            </a:r>
            <a:r>
              <a:rPr lang="en-US" dirty="0" err="1">
                <a:latin typeface="Arial Nova Light"/>
                <a:ea typeface="+mn-lt"/>
                <a:cs typeface="Calibri"/>
              </a:rPr>
              <a:t>no_of_weekend_nights</a:t>
            </a:r>
            <a:r>
              <a:rPr lang="en-US" dirty="0">
                <a:latin typeface="Arial Nova Light"/>
                <a:ea typeface="+mn-lt"/>
                <a:cs typeface="Calibri"/>
              </a:rPr>
              <a:t> INT, </a:t>
            </a:r>
            <a:r>
              <a:rPr lang="en-US" dirty="0" err="1">
                <a:latin typeface="Arial Nova Light"/>
                <a:ea typeface="+mn-lt"/>
                <a:cs typeface="Calibri"/>
              </a:rPr>
              <a:t>no_of_week_nights</a:t>
            </a:r>
            <a:r>
              <a:rPr lang="en-US" dirty="0">
                <a:latin typeface="Arial Nova Light"/>
                <a:ea typeface="+mn-lt"/>
                <a:cs typeface="Calibri"/>
              </a:rPr>
              <a:t> INT, </a:t>
            </a:r>
            <a:r>
              <a:rPr lang="en-US" dirty="0">
                <a:ea typeface="+mn-lt"/>
                <a:cs typeface="+mn-lt"/>
              </a:rPr>
              <a:t> </a:t>
            </a:r>
            <a:r>
              <a:rPr lang="en-US" dirty="0" err="1">
                <a:ea typeface="+mn-lt"/>
                <a:cs typeface="+mn-lt"/>
              </a:rPr>
              <a:t>type_of_meal_plan</a:t>
            </a:r>
            <a:r>
              <a:rPr lang="en-US" dirty="0">
                <a:ea typeface="+mn-lt"/>
                <a:cs typeface="+mn-lt"/>
              </a:rPr>
              <a:t> VARCHAR(50),               </a:t>
            </a:r>
            <a:r>
              <a:rPr lang="en-US" sz="1100" dirty="0">
                <a:latin typeface="Calibri"/>
                <a:ea typeface="+mn-lt"/>
                <a:cs typeface="Calibri"/>
              </a:rPr>
              <a:t>                     </a:t>
            </a:r>
            <a:endParaRPr lang="en-US" sz="1100" dirty="0">
              <a:latin typeface="Calibri"/>
              <a:cs typeface="Calibri"/>
            </a:endParaRPr>
          </a:p>
          <a:p>
            <a:endParaRPr lang="en-US" dirty="0">
              <a:ea typeface="+mn-lt"/>
              <a:cs typeface="+mn-lt"/>
            </a:endParaRPr>
          </a:p>
          <a:p>
            <a:endParaRPr lang="en-US" dirty="0">
              <a:latin typeface="Arial Nova Light"/>
              <a:ea typeface="+mn-lt"/>
              <a:cs typeface="Calibri"/>
            </a:endParaRPr>
          </a:p>
          <a:p>
            <a:endParaRPr lang="en-US" dirty="0"/>
          </a:p>
          <a:p>
            <a:pPr marL="457200" indent="-457200">
              <a:buAutoNum type="arabicPeriod"/>
            </a:pPr>
            <a:endParaRPr lang="en-US" sz="1100" dirty="0">
              <a:latin typeface="Calibri"/>
              <a:cs typeface="Calibri"/>
            </a:endParaRPr>
          </a:p>
        </p:txBody>
      </p:sp>
    </p:spTree>
    <p:extLst>
      <p:ext uri="{BB962C8B-B14F-4D97-AF65-F5344CB8AC3E}">
        <p14:creationId xmlns:p14="http://schemas.microsoft.com/office/powerpoint/2010/main" val="3610136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A1FD9-7565-B6E3-B8CF-648E451686FC}"/>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B4C082E9-D9F4-43F9-DBF0-433ADB48936A}"/>
              </a:ext>
            </a:extLst>
          </p:cNvPr>
          <p:cNvSpPr>
            <a:spLocks noGrp="1"/>
          </p:cNvSpPr>
          <p:nvPr>
            <p:ph idx="1"/>
          </p:nvPr>
        </p:nvSpPr>
        <p:spPr>
          <a:xfrm>
            <a:off x="903515" y="450102"/>
            <a:ext cx="10600660" cy="5592889"/>
          </a:xfrm>
        </p:spPr>
        <p:txBody>
          <a:bodyPr vert="horz" lIns="91440" tIns="45720" rIns="91440" bIns="45720" rtlCol="0" anchor="t">
            <a:normAutofit/>
          </a:bodyPr>
          <a:lstStyle/>
          <a:p>
            <a:pPr marL="0" indent="0">
              <a:buNone/>
            </a:pPr>
            <a:r>
              <a:rPr lang="en-US" dirty="0" err="1">
                <a:ea typeface="+mn-lt"/>
                <a:cs typeface="+mn-lt"/>
              </a:rPr>
              <a:t>room_type_reserved</a:t>
            </a:r>
            <a:r>
              <a:rPr lang="en-US" dirty="0">
                <a:ea typeface="+mn-lt"/>
                <a:cs typeface="+mn-lt"/>
              </a:rPr>
              <a:t> VARCHAR(50), </a:t>
            </a:r>
            <a:r>
              <a:rPr lang="en-US" dirty="0" err="1">
                <a:ea typeface="+mn-lt"/>
                <a:cs typeface="+mn-lt"/>
              </a:rPr>
              <a:t>lead_time</a:t>
            </a:r>
            <a:r>
              <a:rPr lang="en-US" dirty="0">
                <a:ea typeface="+mn-lt"/>
                <a:cs typeface="+mn-lt"/>
              </a:rPr>
              <a:t> INT,  </a:t>
            </a:r>
            <a:r>
              <a:rPr lang="en-US" dirty="0" err="1">
                <a:ea typeface="+mn-lt"/>
                <a:cs typeface="+mn-lt"/>
              </a:rPr>
              <a:t>arrival_date</a:t>
            </a:r>
            <a:r>
              <a:rPr lang="en-US" dirty="0">
                <a:ea typeface="+mn-lt"/>
                <a:cs typeface="+mn-lt"/>
              </a:rPr>
              <a:t> DATE, </a:t>
            </a:r>
            <a:r>
              <a:rPr lang="en-US" dirty="0" err="1">
                <a:latin typeface="Arial Nova Light"/>
                <a:ea typeface="+mn-lt"/>
                <a:cs typeface="Calibri"/>
              </a:rPr>
              <a:t>market_segment_type</a:t>
            </a:r>
            <a:r>
              <a:rPr lang="en-US" dirty="0">
                <a:latin typeface="Arial Nova Light"/>
                <a:ea typeface="+mn-lt"/>
                <a:cs typeface="Calibri"/>
              </a:rPr>
              <a:t> VARCHAR(50), </a:t>
            </a:r>
            <a:r>
              <a:rPr lang="en-US" dirty="0" err="1">
                <a:ea typeface="+mn-lt"/>
                <a:cs typeface="+mn-lt"/>
              </a:rPr>
              <a:t>avg_price_per_room</a:t>
            </a:r>
            <a:r>
              <a:rPr lang="en-US" dirty="0">
                <a:ea typeface="+mn-lt"/>
                <a:cs typeface="+mn-lt"/>
              </a:rPr>
              <a:t> DECIMAL,</a:t>
            </a:r>
            <a:r>
              <a:rPr lang="en-US" dirty="0">
                <a:latin typeface="Arial Nova Light"/>
                <a:cs typeface="Calibri"/>
              </a:rPr>
              <a:t> </a:t>
            </a:r>
            <a:r>
              <a:rPr lang="en-US" dirty="0" err="1">
                <a:latin typeface="Arial Nova Light"/>
                <a:cs typeface="Calibri"/>
              </a:rPr>
              <a:t>booking_status</a:t>
            </a:r>
            <a:r>
              <a:rPr lang="en-US" dirty="0">
                <a:latin typeface="Arial Nova Light"/>
                <a:cs typeface="Calibri"/>
              </a:rPr>
              <a:t> VARCHAR(50)</a:t>
            </a:r>
            <a:endParaRPr lang="en-US"/>
          </a:p>
          <a:p>
            <a:pPr marL="457200" indent="-457200">
              <a:buAutoNum type="arabicPeriod"/>
            </a:pPr>
            <a:r>
              <a:rPr lang="en-US" dirty="0">
                <a:ea typeface="+mn-lt"/>
                <a:cs typeface="+mn-lt"/>
              </a:rPr>
              <a:t>Now import the CSV file into the </a:t>
            </a:r>
            <a:r>
              <a:rPr lang="en-US" dirty="0" err="1">
                <a:ea typeface="+mn-lt"/>
                <a:cs typeface="+mn-lt"/>
              </a:rPr>
              <a:t>mysql</a:t>
            </a:r>
            <a:r>
              <a:rPr lang="en-US" dirty="0">
                <a:ea typeface="+mn-lt"/>
                <a:cs typeface="+mn-lt"/>
              </a:rPr>
              <a:t> work bench,</a:t>
            </a:r>
            <a:endParaRPr lang="en-US" dirty="0"/>
          </a:p>
          <a:p>
            <a:pPr marL="457200" indent="-457200">
              <a:buAutoNum type="arabicPeriod"/>
            </a:pPr>
            <a:r>
              <a:rPr lang="en-US" dirty="0">
                <a:ea typeface="+mn-lt"/>
                <a:cs typeface="+mn-lt"/>
              </a:rPr>
              <a:t>Open </a:t>
            </a:r>
            <a:r>
              <a:rPr lang="en-US" dirty="0" err="1">
                <a:ea typeface="+mn-lt"/>
                <a:cs typeface="+mn-lt"/>
              </a:rPr>
              <a:t>mysql</a:t>
            </a:r>
            <a:r>
              <a:rPr lang="en-US" dirty="0">
                <a:ea typeface="+mn-lt"/>
                <a:cs typeface="+mn-lt"/>
              </a:rPr>
              <a:t> work bench, under the schemas you will have your databases, click on it , under that tables will be there, right click on it and select table data import wizard, there you can browse and import the csv file into the </a:t>
            </a:r>
            <a:r>
              <a:rPr lang="en-US" dirty="0" err="1">
                <a:ea typeface="+mn-lt"/>
                <a:cs typeface="+mn-lt"/>
              </a:rPr>
              <a:t>mysql</a:t>
            </a:r>
            <a:r>
              <a:rPr lang="en-US" dirty="0">
                <a:ea typeface="+mn-lt"/>
                <a:cs typeface="+mn-lt"/>
              </a:rPr>
              <a:t>.</a:t>
            </a:r>
            <a:endParaRPr lang="en-US" dirty="0"/>
          </a:p>
          <a:p>
            <a:pPr marL="457200" indent="-457200">
              <a:buAutoNum type="arabicPeriod"/>
            </a:pPr>
            <a:r>
              <a:rPr lang="en-US" dirty="0">
                <a:ea typeface="+mn-lt"/>
                <a:cs typeface="+mn-lt"/>
              </a:rPr>
              <a:t>With the given information in the dataset answers to the 15 </a:t>
            </a:r>
            <a:r>
              <a:rPr lang="en-US" dirty="0" err="1">
                <a:ea typeface="+mn-lt"/>
                <a:cs typeface="+mn-lt"/>
              </a:rPr>
              <a:t>sql</a:t>
            </a:r>
            <a:r>
              <a:rPr lang="en-US" dirty="0">
                <a:ea typeface="+mn-lt"/>
                <a:cs typeface="+mn-lt"/>
              </a:rPr>
              <a:t> queries are written.</a:t>
            </a:r>
            <a:endParaRPr lang="en-US" dirty="0"/>
          </a:p>
          <a:p>
            <a:pPr marL="457200" indent="-457200">
              <a:buAutoNum type="arabicPeriod"/>
            </a:pPr>
            <a:endParaRPr lang="en-US" dirty="0"/>
          </a:p>
        </p:txBody>
      </p:sp>
    </p:spTree>
    <p:extLst>
      <p:ext uri="{BB962C8B-B14F-4D97-AF65-F5344CB8AC3E}">
        <p14:creationId xmlns:p14="http://schemas.microsoft.com/office/powerpoint/2010/main" val="10779303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EF384-9631-CAC2-0040-012FA7F3BC5E}"/>
              </a:ext>
            </a:extLst>
          </p:cNvPr>
          <p:cNvSpPr>
            <a:spLocks noGrp="1"/>
          </p:cNvSpPr>
          <p:nvPr>
            <p:ph type="title"/>
          </p:nvPr>
        </p:nvSpPr>
        <p:spPr>
          <a:xfrm>
            <a:off x="558892" y="-240605"/>
            <a:ext cx="9914859" cy="1329004"/>
          </a:xfrm>
        </p:spPr>
        <p:txBody>
          <a:bodyPr/>
          <a:lstStyle/>
          <a:p>
            <a:r>
              <a:rPr lang="en-US" dirty="0">
                <a:latin typeface="Corbel"/>
                <a:ea typeface="+mj-lt"/>
                <a:cs typeface="+mj-lt"/>
              </a:rPr>
              <a:t>Dataset Details:</a:t>
            </a:r>
            <a:endParaRPr lang="en-US" dirty="0">
              <a:latin typeface="Corbel"/>
            </a:endParaRPr>
          </a:p>
        </p:txBody>
      </p:sp>
      <p:sp>
        <p:nvSpPr>
          <p:cNvPr id="3" name="Content Placeholder 2">
            <a:extLst>
              <a:ext uri="{FF2B5EF4-FFF2-40B4-BE49-F238E27FC236}">
                <a16:creationId xmlns:a16="http://schemas.microsoft.com/office/drawing/2014/main" id="{3883A295-95FC-9131-46B1-2C5817A7DCDF}"/>
              </a:ext>
            </a:extLst>
          </p:cNvPr>
          <p:cNvSpPr>
            <a:spLocks noGrp="1"/>
          </p:cNvSpPr>
          <p:nvPr>
            <p:ph idx="1"/>
          </p:nvPr>
        </p:nvSpPr>
        <p:spPr>
          <a:xfrm>
            <a:off x="510309" y="892128"/>
            <a:ext cx="10480587" cy="5751227"/>
          </a:xfrm>
        </p:spPr>
        <p:txBody>
          <a:bodyPr vert="horz" lIns="91440" tIns="45720" rIns="91440" bIns="45720" rtlCol="0" anchor="t">
            <a:normAutofit/>
          </a:bodyPr>
          <a:lstStyle/>
          <a:p>
            <a:pPr>
              <a:lnSpc>
                <a:spcPct val="100000"/>
              </a:lnSpc>
            </a:pPr>
            <a:r>
              <a:rPr lang="en-US" b="1" err="1"/>
              <a:t>Booking_ID</a:t>
            </a:r>
            <a:r>
              <a:rPr lang="en-US" b="1" dirty="0"/>
              <a:t>: </a:t>
            </a:r>
            <a:r>
              <a:rPr lang="en-US" dirty="0"/>
              <a:t>A unique identifier for each hotel reservation.</a:t>
            </a:r>
          </a:p>
          <a:p>
            <a:pPr>
              <a:lnSpc>
                <a:spcPct val="100000"/>
              </a:lnSpc>
            </a:pPr>
            <a:r>
              <a:rPr lang="en-US" b="1" err="1"/>
              <a:t>no_of_adults</a:t>
            </a:r>
            <a:r>
              <a:rPr lang="en-US" b="1"/>
              <a:t>:</a:t>
            </a:r>
            <a:r>
              <a:rPr lang="en-US"/>
              <a:t> The number of adults in the reservation.</a:t>
            </a:r>
          </a:p>
          <a:p>
            <a:pPr>
              <a:lnSpc>
                <a:spcPct val="100000"/>
              </a:lnSpc>
            </a:pPr>
            <a:r>
              <a:rPr lang="en-US" b="1" dirty="0" err="1"/>
              <a:t>no_of_children</a:t>
            </a:r>
            <a:r>
              <a:rPr lang="en-US" b="1" dirty="0"/>
              <a:t>:</a:t>
            </a:r>
            <a:r>
              <a:rPr lang="en-US" dirty="0"/>
              <a:t> The number of children in the reservation.</a:t>
            </a:r>
          </a:p>
          <a:p>
            <a:pPr>
              <a:lnSpc>
                <a:spcPct val="100000"/>
              </a:lnSpc>
            </a:pPr>
            <a:r>
              <a:rPr lang="en-US" b="1" dirty="0" err="1"/>
              <a:t>no_of_weekend_nights</a:t>
            </a:r>
            <a:r>
              <a:rPr lang="en-US" b="1" dirty="0"/>
              <a:t>:</a:t>
            </a:r>
            <a:r>
              <a:rPr lang="en-US" dirty="0"/>
              <a:t> The number of nights in the reservation that fall on weekends.</a:t>
            </a:r>
          </a:p>
          <a:p>
            <a:pPr>
              <a:lnSpc>
                <a:spcPct val="100000"/>
              </a:lnSpc>
            </a:pPr>
            <a:r>
              <a:rPr lang="en-US" b="1" dirty="0" err="1"/>
              <a:t>no_of_week_nights</a:t>
            </a:r>
            <a:r>
              <a:rPr lang="en-US" b="1" dirty="0"/>
              <a:t>:</a:t>
            </a:r>
            <a:r>
              <a:rPr lang="en-US" dirty="0"/>
              <a:t> The number of nights in the reservation that fall on weekdays.</a:t>
            </a:r>
          </a:p>
          <a:p>
            <a:pPr>
              <a:lnSpc>
                <a:spcPct val="100000"/>
              </a:lnSpc>
            </a:pPr>
            <a:r>
              <a:rPr lang="en-US" b="1" dirty="0" err="1"/>
              <a:t>type_of_meal_plan</a:t>
            </a:r>
            <a:r>
              <a:rPr lang="en-US" b="1" dirty="0"/>
              <a:t>:</a:t>
            </a:r>
            <a:r>
              <a:rPr lang="en-US" dirty="0"/>
              <a:t> The meal plan chosen by the guests.</a:t>
            </a:r>
          </a:p>
          <a:p>
            <a:pPr>
              <a:lnSpc>
                <a:spcPct val="100000"/>
              </a:lnSpc>
            </a:pPr>
            <a:r>
              <a:rPr lang="en-US" b="1" dirty="0" err="1"/>
              <a:t>room_type_reserved</a:t>
            </a:r>
            <a:r>
              <a:rPr lang="en-US" b="1" dirty="0"/>
              <a:t>:</a:t>
            </a:r>
            <a:r>
              <a:rPr lang="en-US" dirty="0"/>
              <a:t> The type of room reserved by the guests.</a:t>
            </a:r>
          </a:p>
          <a:p>
            <a:pPr>
              <a:lnSpc>
                <a:spcPct val="100000"/>
              </a:lnSpc>
            </a:pPr>
            <a:r>
              <a:rPr lang="en-US" b="1" dirty="0" err="1"/>
              <a:t>lead_time</a:t>
            </a:r>
            <a:r>
              <a:rPr lang="en-US" b="1" dirty="0"/>
              <a:t>: </a:t>
            </a:r>
            <a:r>
              <a:rPr lang="en-US" dirty="0"/>
              <a:t>The number of days between booking and arrival.</a:t>
            </a:r>
          </a:p>
          <a:p>
            <a:pPr>
              <a:lnSpc>
                <a:spcPct val="100000"/>
              </a:lnSpc>
            </a:pPr>
            <a:r>
              <a:rPr lang="en-US" b="1" dirty="0" err="1"/>
              <a:t>arrival_date</a:t>
            </a:r>
            <a:r>
              <a:rPr lang="en-US" b="1" dirty="0"/>
              <a:t>:</a:t>
            </a:r>
            <a:r>
              <a:rPr lang="en-US" dirty="0"/>
              <a:t> The date of arrival.</a:t>
            </a:r>
          </a:p>
          <a:p>
            <a:pPr>
              <a:lnSpc>
                <a:spcPct val="100000"/>
              </a:lnSpc>
            </a:pPr>
            <a:r>
              <a:rPr lang="en-US" b="1" dirty="0" err="1"/>
              <a:t>market_segment_type</a:t>
            </a:r>
            <a:r>
              <a:rPr lang="en-US" b="1" dirty="0"/>
              <a:t>:</a:t>
            </a:r>
            <a:r>
              <a:rPr lang="en-US" dirty="0"/>
              <a:t> The market segment to which the reservation belongs.</a:t>
            </a:r>
          </a:p>
          <a:p>
            <a:pPr>
              <a:lnSpc>
                <a:spcPct val="100000"/>
              </a:lnSpc>
            </a:pPr>
            <a:r>
              <a:rPr lang="en-US" b="1" dirty="0" err="1"/>
              <a:t>avg_price_per_room</a:t>
            </a:r>
            <a:r>
              <a:rPr lang="en-US" b="1" dirty="0"/>
              <a:t>:</a:t>
            </a:r>
            <a:r>
              <a:rPr lang="en-US" dirty="0"/>
              <a:t> The average price per room in the reservation.</a:t>
            </a:r>
          </a:p>
          <a:p>
            <a:r>
              <a:rPr lang="en-US" b="1" dirty="0" err="1"/>
              <a:t>booking_status</a:t>
            </a:r>
            <a:r>
              <a:rPr lang="en-US" dirty="0"/>
              <a:t>: The status of the booking.</a:t>
            </a:r>
          </a:p>
        </p:txBody>
      </p:sp>
    </p:spTree>
    <p:extLst>
      <p:ext uri="{BB962C8B-B14F-4D97-AF65-F5344CB8AC3E}">
        <p14:creationId xmlns:p14="http://schemas.microsoft.com/office/powerpoint/2010/main" val="4263223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1  : </a:t>
            </a:r>
            <a:r>
              <a:rPr lang="en-US" b="1" dirty="0">
                <a:ea typeface="+mn-lt"/>
                <a:cs typeface="+mn-lt"/>
              </a:rPr>
              <a:t>What is the total number of reservations in the dataset?</a:t>
            </a: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459948638"/>
              </p:ext>
            </p:extLst>
          </p:nvPr>
        </p:nvGraphicFramePr>
        <p:xfrm>
          <a:off x="1295399" y="1001485"/>
          <a:ext cx="8043652" cy="1428750"/>
        </p:xfrm>
        <a:graphic>
          <a:graphicData uri="http://schemas.openxmlformats.org/drawingml/2006/table">
            <a:tbl>
              <a:tblPr bandRow="1">
                <a:tableStyleId>{5C22544A-7EE6-4342-B048-85BDC9FD1C3A}</a:tableStyleId>
              </a:tblPr>
              <a:tblGrid>
                <a:gridCol w="8043652">
                  <a:extLst>
                    <a:ext uri="{9D8B030D-6E8A-4147-A177-3AD203B41FA5}">
                      <a16:colId xmlns:a16="http://schemas.microsoft.com/office/drawing/2014/main" val="2363686299"/>
                    </a:ext>
                  </a:extLst>
                </a:gridCol>
              </a:tblGrid>
              <a:tr h="1428750">
                <a:tc>
                  <a:txBody>
                    <a:bodyPr/>
                    <a:lstStyle/>
                    <a:p>
                      <a:pPr algn="ctr">
                        <a:lnSpc>
                          <a:spcPct val="115000"/>
                        </a:lnSpc>
                        <a:spcAft>
                          <a:spcPts val="1000"/>
                        </a:spcAft>
                      </a:pPr>
                      <a:r>
                        <a:rPr lang="en-US" sz="2400" dirty="0">
                          <a:solidFill>
                            <a:srgbClr val="0070C0"/>
                          </a:solidFill>
                          <a:effectLst/>
                          <a:latin typeface="Calibri"/>
                          <a:ea typeface="Times New Roman" panose="02020603050405020304" pitchFamily="18" charset="0"/>
                          <a:cs typeface="Times New Roman"/>
                        </a:rPr>
                        <a:t>SELECT COUNT(*) AS </a:t>
                      </a:r>
                      <a:r>
                        <a:rPr lang="en-US" sz="2400" err="1">
                          <a:solidFill>
                            <a:srgbClr val="0070C0"/>
                          </a:solidFill>
                          <a:effectLst/>
                          <a:latin typeface="Calibri"/>
                          <a:ea typeface="Times New Roman" panose="02020603050405020304" pitchFamily="18" charset="0"/>
                          <a:cs typeface="Times New Roman"/>
                        </a:rPr>
                        <a:t>total_reservations</a:t>
                      </a:r>
                      <a:r>
                        <a:rPr lang="en-US" sz="2400" dirty="0">
                          <a:solidFill>
                            <a:srgbClr val="0070C0"/>
                          </a:solidFill>
                          <a:effectLst/>
                          <a:latin typeface="Calibri"/>
                          <a:ea typeface="Times New Roman" panose="02020603050405020304" pitchFamily="18" charset="0"/>
                          <a:cs typeface="Times New Roman"/>
                        </a:rPr>
                        <a:t> FROM hotel_reservations.`hotel_1414.csv`;</a:t>
                      </a:r>
                      <a:endParaRPr lang="en-US" sz="2400" dirty="0">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560355" y="1048992"/>
            <a:ext cx="7772399" cy="16219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D42A808-78A5-89E7-2545-7B552BF891F5}"/>
              </a:ext>
            </a:extLst>
          </p:cNvPr>
          <p:cNvSpPr txBox="1"/>
          <p:nvPr/>
        </p:nvSpPr>
        <p:spPr>
          <a:xfrm>
            <a:off x="792948" y="3161113"/>
            <a:ext cx="1007996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When we count the all the reservations from the dataset by using count we get all the reservations in the dataset. The answer is 700.</a:t>
            </a:r>
          </a:p>
        </p:txBody>
      </p:sp>
      <p:pic>
        <p:nvPicPr>
          <p:cNvPr id="13" name="Picture 12" descr="A screenshot of a computer&#10;&#10;Description automatically generated">
            <a:extLst>
              <a:ext uri="{FF2B5EF4-FFF2-40B4-BE49-F238E27FC236}">
                <a16:creationId xmlns:a16="http://schemas.microsoft.com/office/drawing/2014/main" id="{50066264-C810-EB8B-70D7-853B0C8D701A}"/>
              </a:ext>
            </a:extLst>
          </p:cNvPr>
          <p:cNvPicPr>
            <a:picLocks noChangeAspect="1"/>
          </p:cNvPicPr>
          <p:nvPr/>
        </p:nvPicPr>
        <p:blipFill rotWithShape="1">
          <a:blip r:embed="rId2"/>
          <a:srcRect l="12705" t="42120" r="62659" b="43878"/>
          <a:stretch/>
        </p:blipFill>
        <p:spPr>
          <a:xfrm>
            <a:off x="674915" y="3999484"/>
            <a:ext cx="5891887" cy="1626634"/>
          </a:xfrm>
          <a:prstGeom prst="rect">
            <a:avLst/>
          </a:prstGeom>
        </p:spPr>
      </p:pic>
    </p:spTree>
    <p:extLst>
      <p:ext uri="{BB962C8B-B14F-4D97-AF65-F5344CB8AC3E}">
        <p14:creationId xmlns:p14="http://schemas.microsoft.com/office/powerpoint/2010/main" val="1086289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CCE4D-F37C-AD3D-30A0-A036390CD1B0}"/>
              </a:ext>
            </a:extLst>
          </p:cNvPr>
          <p:cNvSpPr>
            <a:spLocks noGrp="1"/>
          </p:cNvSpPr>
          <p:nvPr>
            <p:ph type="title"/>
          </p:nvPr>
        </p:nvSpPr>
        <p:spPr/>
        <p:txBody>
          <a:bodyPr/>
          <a:lstStyle/>
          <a:p>
            <a:r>
              <a:rPr lang="en-US" dirty="0"/>
              <a:t>   </a:t>
            </a:r>
          </a:p>
        </p:txBody>
      </p:sp>
      <p:sp>
        <p:nvSpPr>
          <p:cNvPr id="3" name="Content Placeholder 2">
            <a:extLst>
              <a:ext uri="{FF2B5EF4-FFF2-40B4-BE49-F238E27FC236}">
                <a16:creationId xmlns:a16="http://schemas.microsoft.com/office/drawing/2014/main" id="{3581D7AA-1470-BCA4-C251-421C747990B8}"/>
              </a:ext>
            </a:extLst>
          </p:cNvPr>
          <p:cNvSpPr>
            <a:spLocks noGrp="1"/>
          </p:cNvSpPr>
          <p:nvPr>
            <p:ph idx="1"/>
          </p:nvPr>
        </p:nvSpPr>
        <p:spPr>
          <a:xfrm>
            <a:off x="903515" y="275931"/>
            <a:ext cx="9914860" cy="5767060"/>
          </a:xfrm>
        </p:spPr>
        <p:txBody>
          <a:bodyPr vert="horz" lIns="91440" tIns="45720" rIns="91440" bIns="45720" rtlCol="0" anchor="t">
            <a:normAutofit/>
          </a:bodyPr>
          <a:lstStyle/>
          <a:p>
            <a:pPr marL="0" indent="0">
              <a:buNone/>
            </a:pPr>
            <a:r>
              <a:rPr lang="en-US" b="1" dirty="0"/>
              <a:t>QUESTION 2  : </a:t>
            </a:r>
            <a:r>
              <a:rPr lang="en-US" b="1" dirty="0">
                <a:latin typeface="Arial Nova Light"/>
                <a:cs typeface="Calibri"/>
              </a:rPr>
              <a:t>Which meal plan is the most popular among guests?</a:t>
            </a:r>
            <a:endParaRPr lang="en-US" b="1" dirty="0">
              <a:latin typeface="Arial Nova Light"/>
              <a:ea typeface="+mn-lt"/>
              <a:cs typeface="+mn-lt"/>
            </a:endParaRPr>
          </a:p>
          <a:p>
            <a:pPr marL="0" indent="0">
              <a:buNone/>
            </a:pPr>
            <a:endParaRPr lang="en-US" b="1" dirty="0">
              <a:ea typeface="+mn-lt"/>
              <a:cs typeface="+mn-lt"/>
            </a:endParaRPr>
          </a:p>
          <a:p>
            <a:pPr marL="0" indent="0">
              <a:buNone/>
            </a:pPr>
            <a:endParaRPr lang="en-US" b="1" dirty="0">
              <a:ea typeface="+mn-lt"/>
              <a:cs typeface="+mn-lt"/>
            </a:endParaRPr>
          </a:p>
        </p:txBody>
      </p:sp>
      <p:graphicFrame>
        <p:nvGraphicFramePr>
          <p:cNvPr id="5" name="Table 4">
            <a:extLst>
              <a:ext uri="{FF2B5EF4-FFF2-40B4-BE49-F238E27FC236}">
                <a16:creationId xmlns:a16="http://schemas.microsoft.com/office/drawing/2014/main" id="{D2AF3458-F7DE-1F30-DA3D-8203991E9582}"/>
              </a:ext>
            </a:extLst>
          </p:cNvPr>
          <p:cNvGraphicFramePr>
            <a:graphicFrameLocks noGrp="1"/>
          </p:cNvGraphicFramePr>
          <p:nvPr>
            <p:extLst>
              <p:ext uri="{D42A27DB-BD31-4B8C-83A1-F6EECF244321}">
                <p14:modId xmlns:p14="http://schemas.microsoft.com/office/powerpoint/2010/main" val="3917204377"/>
              </p:ext>
            </p:extLst>
          </p:nvPr>
        </p:nvGraphicFramePr>
        <p:xfrm>
          <a:off x="381000" y="707570"/>
          <a:ext cx="9975038" cy="2299035"/>
        </p:xfrm>
        <a:graphic>
          <a:graphicData uri="http://schemas.openxmlformats.org/drawingml/2006/table">
            <a:tbl>
              <a:tblPr bandRow="1">
                <a:tableStyleId>{5C22544A-7EE6-4342-B048-85BDC9FD1C3A}</a:tableStyleId>
              </a:tblPr>
              <a:tblGrid>
                <a:gridCol w="9975038">
                  <a:extLst>
                    <a:ext uri="{9D8B030D-6E8A-4147-A177-3AD203B41FA5}">
                      <a16:colId xmlns:a16="http://schemas.microsoft.com/office/drawing/2014/main" val="2363686299"/>
                    </a:ext>
                  </a:extLst>
                </a:gridCol>
              </a:tblGrid>
              <a:tr h="2299035">
                <a:tc>
                  <a:txBody>
                    <a:bodyPr/>
                    <a:lstStyle/>
                    <a:p>
                      <a:pPr lvl="0" algn="ctr">
                        <a:lnSpc>
                          <a:spcPct val="100000"/>
                        </a:lnSpc>
                        <a:spcBef>
                          <a:spcPts val="0"/>
                        </a:spcBef>
                        <a:spcAft>
                          <a:spcPts val="0"/>
                        </a:spcAft>
                        <a:buNone/>
                      </a:pPr>
                      <a:r>
                        <a:rPr lang="en-US" sz="2400" b="0" i="0" u="none" strike="noStrike" noProof="0" dirty="0">
                          <a:solidFill>
                            <a:srgbClr val="0070C0"/>
                          </a:solidFill>
                          <a:effectLst/>
                          <a:latin typeface="Calibri"/>
                        </a:rPr>
                        <a:t>SELECT </a:t>
                      </a:r>
                      <a:r>
                        <a:rPr lang="en-US" sz="2400" b="0" i="0" u="none" strike="noStrike" noProof="0" err="1">
                          <a:solidFill>
                            <a:srgbClr val="0070C0"/>
                          </a:solidFill>
                          <a:effectLst/>
                          <a:latin typeface="Calibri"/>
                        </a:rPr>
                        <a:t>type_of_meal_plan</a:t>
                      </a:r>
                      <a:r>
                        <a:rPr lang="en-US" sz="2400" b="0" i="0" u="none" strike="noStrike" noProof="0" dirty="0">
                          <a:solidFill>
                            <a:srgbClr val="0070C0"/>
                          </a:solidFill>
                          <a:effectLst/>
                          <a:latin typeface="Calibri"/>
                        </a:rPr>
                        <a:t>, COUNT(*) AS </a:t>
                      </a:r>
                      <a:r>
                        <a:rPr lang="en-US" sz="2400" b="0" i="0" u="none" strike="noStrike" noProof="0" err="1">
                          <a:solidFill>
                            <a:srgbClr val="0070C0"/>
                          </a:solidFill>
                          <a:effectLst/>
                          <a:latin typeface="Calibri"/>
                        </a:rPr>
                        <a:t>total_reservations</a:t>
                      </a:r>
                      <a:r>
                        <a:rPr lang="en-US" sz="2400" b="0" i="0" u="none" strike="noStrike" noProof="0" dirty="0">
                          <a:solidFill>
                            <a:srgbClr val="0070C0"/>
                          </a:solidFill>
                          <a:effectLst/>
                          <a:latin typeface="Calibri"/>
                        </a:rPr>
                        <a:t> </a:t>
                      </a:r>
                      <a:endParaRPr lang="en-US" sz="2400" b="0" i="0" u="none" strike="noStrike" noProof="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 FROM hotel_reservations.`hotel_1414.csv`</a:t>
                      </a:r>
                      <a:endParaRPr lang="en-US" sz="2400" b="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GROUP BY </a:t>
                      </a:r>
                      <a:r>
                        <a:rPr lang="en-US" sz="2400" b="0" i="0" u="none" strike="noStrike" noProof="0" err="1">
                          <a:solidFill>
                            <a:srgbClr val="0070C0"/>
                          </a:solidFill>
                          <a:effectLst/>
                          <a:latin typeface="Calibri"/>
                        </a:rPr>
                        <a:t>type_of_meal_plan</a:t>
                      </a:r>
                      <a:endParaRPr lang="en-US" sz="2400" b="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ORDER BY </a:t>
                      </a:r>
                      <a:r>
                        <a:rPr lang="en-US" sz="2400" b="0" i="0" u="none" strike="noStrike" noProof="0" err="1">
                          <a:solidFill>
                            <a:srgbClr val="0070C0"/>
                          </a:solidFill>
                          <a:effectLst/>
                          <a:latin typeface="Calibri"/>
                        </a:rPr>
                        <a:t>total_reservations</a:t>
                      </a:r>
                      <a:r>
                        <a:rPr lang="en-US" sz="2400" b="0" i="0" u="none" strike="noStrike" noProof="0" dirty="0">
                          <a:solidFill>
                            <a:srgbClr val="0070C0"/>
                          </a:solidFill>
                          <a:effectLst/>
                          <a:latin typeface="Calibri"/>
                        </a:rPr>
                        <a:t> DESC</a:t>
                      </a:r>
                      <a:endParaRPr lang="en-US" sz="2400" b="0">
                        <a:latin typeface="Calibri"/>
                      </a:endParaRPr>
                    </a:p>
                    <a:p>
                      <a:pPr lvl="0" algn="ctr">
                        <a:lnSpc>
                          <a:spcPct val="100000"/>
                        </a:lnSpc>
                        <a:spcBef>
                          <a:spcPts val="0"/>
                        </a:spcBef>
                        <a:spcAft>
                          <a:spcPts val="0"/>
                        </a:spcAft>
                        <a:buNone/>
                      </a:pPr>
                      <a:r>
                        <a:rPr lang="en-US" sz="2400" b="0" i="0" u="none" strike="noStrike" noProof="0" dirty="0">
                          <a:solidFill>
                            <a:srgbClr val="0070C0"/>
                          </a:solidFill>
                          <a:effectLst/>
                          <a:latin typeface="Calibri"/>
                        </a:rPr>
                        <a:t>LIMIT 1;</a:t>
                      </a:r>
                      <a:endParaRPr lang="en-US" sz="2400" b="0" dirty="0">
                        <a:latin typeface="Calibri"/>
                      </a:endParaRPr>
                    </a:p>
                    <a:p>
                      <a:pPr lvl="0" algn="ctr">
                        <a:lnSpc>
                          <a:spcPct val="114999"/>
                        </a:lnSpc>
                        <a:spcAft>
                          <a:spcPts val="1000"/>
                        </a:spcAft>
                        <a:buNone/>
                      </a:pPr>
                      <a:endParaRPr lang="en-US" sz="2400" dirty="0">
                        <a:solidFill>
                          <a:srgbClr val="0070C0"/>
                        </a:solidFill>
                        <a:effectLst/>
                        <a:latin typeface="Calibri"/>
                        <a:ea typeface="Times New Roman" panose="02020603050405020304" pitchFamily="18" charset="0"/>
                        <a:cs typeface="Times New Roman"/>
                      </a:endParaRPr>
                    </a:p>
                  </a:txBody>
                  <a:tcPr marL="0" marR="0" marT="0" marB="0" anchor="ctr">
                    <a:lnL>
                      <a:noFill/>
                    </a:lnL>
                    <a:lnR>
                      <a:noFill/>
                    </a:lnR>
                    <a:lnT>
                      <a:noFill/>
                    </a:lnT>
                    <a:lnB>
                      <a:noFill/>
                    </a:lnB>
                    <a:noFill/>
                  </a:tcPr>
                </a:tc>
                <a:extLst>
                  <a:ext uri="{0D108BD9-81ED-4DB2-BD59-A6C34878D82A}">
                    <a16:rowId xmlns:a16="http://schemas.microsoft.com/office/drawing/2014/main" val="4134076815"/>
                  </a:ext>
                </a:extLst>
              </a:tr>
            </a:tbl>
          </a:graphicData>
        </a:graphic>
      </p:graphicFrame>
      <p:sp>
        <p:nvSpPr>
          <p:cNvPr id="11" name="Rectangle 10">
            <a:extLst>
              <a:ext uri="{FF2B5EF4-FFF2-40B4-BE49-F238E27FC236}">
                <a16:creationId xmlns:a16="http://schemas.microsoft.com/office/drawing/2014/main" id="{FDC9DA5E-FCF6-D4EA-BEEA-ED1006C26F41}"/>
              </a:ext>
            </a:extLst>
          </p:cNvPr>
          <p:cNvSpPr/>
          <p:nvPr/>
        </p:nvSpPr>
        <p:spPr>
          <a:xfrm>
            <a:off x="1016070" y="711535"/>
            <a:ext cx="9699169" cy="17743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Diagonal Corners Rounded 3">
            <a:extLst>
              <a:ext uri="{FF2B5EF4-FFF2-40B4-BE49-F238E27FC236}">
                <a16:creationId xmlns:a16="http://schemas.microsoft.com/office/drawing/2014/main" id="{D3D5E3B1-380F-7640-91E4-DB265DA1F596}"/>
              </a:ext>
            </a:extLst>
          </p:cNvPr>
          <p:cNvSpPr/>
          <p:nvPr/>
        </p:nvSpPr>
        <p:spPr>
          <a:xfrm>
            <a:off x="1317995" y="2649726"/>
            <a:ext cx="8643257" cy="1698170"/>
          </a:xfrm>
          <a:prstGeom prst="round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ea typeface="+mn-lt"/>
                <a:cs typeface="+mn-lt"/>
              </a:rPr>
              <a:t>In this query, we first go to the </a:t>
            </a:r>
            <a:r>
              <a:rPr lang="en-US" dirty="0" err="1">
                <a:ea typeface="+mn-lt"/>
                <a:cs typeface="+mn-lt"/>
              </a:rPr>
              <a:t>type_of_meal_plan</a:t>
            </a:r>
            <a:r>
              <a:rPr lang="en-US" dirty="0">
                <a:ea typeface="+mn-lt"/>
                <a:cs typeface="+mn-lt"/>
              </a:rPr>
              <a:t> column and name it alias </a:t>
            </a:r>
            <a:r>
              <a:rPr lang="en-US" dirty="0" err="1">
                <a:ea typeface="+mn-lt"/>
                <a:cs typeface="+mn-lt"/>
              </a:rPr>
              <a:t>total_reservations</a:t>
            </a:r>
            <a:r>
              <a:rPr lang="en-US" dirty="0">
                <a:ea typeface="+mn-lt"/>
                <a:cs typeface="+mn-lt"/>
              </a:rPr>
              <a:t> and count them in the hotel_1414.csv table and group them according to the meal plan , and order them by the descending order and limit it to 1 so that we can fetch the highest ordered meal plan, that is the most popular meal plan among the guests.</a:t>
            </a:r>
            <a:endParaRPr lang="en-US" dirty="0"/>
          </a:p>
          <a:p>
            <a:pPr algn="ctr"/>
            <a:endParaRPr lang="en-US" dirty="0"/>
          </a:p>
        </p:txBody>
      </p:sp>
      <p:pic>
        <p:nvPicPr>
          <p:cNvPr id="7" name="Picture 6" descr="A screenshot of a computer&#10;&#10;Description automatically generated">
            <a:extLst>
              <a:ext uri="{FF2B5EF4-FFF2-40B4-BE49-F238E27FC236}">
                <a16:creationId xmlns:a16="http://schemas.microsoft.com/office/drawing/2014/main" id="{5342D415-D15A-A397-C5A4-D4984534D430}"/>
              </a:ext>
            </a:extLst>
          </p:cNvPr>
          <p:cNvPicPr>
            <a:picLocks noChangeAspect="1"/>
          </p:cNvPicPr>
          <p:nvPr/>
        </p:nvPicPr>
        <p:blipFill rotWithShape="1">
          <a:blip r:embed="rId2"/>
          <a:srcRect l="11449" t="43175" r="60465" b="36508"/>
          <a:stretch/>
        </p:blipFill>
        <p:spPr>
          <a:xfrm>
            <a:off x="185057" y="4512128"/>
            <a:ext cx="4357345" cy="1915887"/>
          </a:xfrm>
          <a:prstGeom prst="rect">
            <a:avLst/>
          </a:prstGeom>
        </p:spPr>
      </p:pic>
      <p:sp>
        <p:nvSpPr>
          <p:cNvPr id="9" name="TextBox 8">
            <a:extLst>
              <a:ext uri="{FF2B5EF4-FFF2-40B4-BE49-F238E27FC236}">
                <a16:creationId xmlns:a16="http://schemas.microsoft.com/office/drawing/2014/main" id="{3E206A6B-FA2D-12D3-DF08-57F7991F29D6}"/>
              </a:ext>
            </a:extLst>
          </p:cNvPr>
          <p:cNvSpPr txBox="1"/>
          <p:nvPr/>
        </p:nvSpPr>
        <p:spPr>
          <a:xfrm>
            <a:off x="3354756" y="5435852"/>
            <a:ext cx="356232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469AA3"/>
                </a:highlight>
              </a:rPr>
              <a:t>The most </a:t>
            </a:r>
            <a:r>
              <a:rPr lang="en-US" dirty="0">
                <a:highlight>
                  <a:srgbClr val="469AA3"/>
                </a:highlight>
                <a:ea typeface="+mn-lt"/>
                <a:cs typeface="+mn-lt"/>
              </a:rPr>
              <a:t>popular</a:t>
            </a:r>
            <a:r>
              <a:rPr lang="en-US" dirty="0">
                <a:highlight>
                  <a:srgbClr val="469AA3"/>
                </a:highlight>
                <a:latin typeface="Arial Nova Light"/>
                <a:cs typeface="Calibri"/>
              </a:rPr>
              <a:t> meal plan  among guests is </a:t>
            </a:r>
            <a:r>
              <a:rPr lang="en-US" b="1" dirty="0">
                <a:highlight>
                  <a:srgbClr val="469AA3"/>
                </a:highlight>
                <a:latin typeface="Arial Nova Light"/>
                <a:cs typeface="Calibri"/>
              </a:rPr>
              <a:t>Meal Plan 1</a:t>
            </a:r>
            <a:r>
              <a:rPr lang="en-US" dirty="0">
                <a:highlight>
                  <a:srgbClr val="469AA3"/>
                </a:highlight>
                <a:latin typeface="Arial Nova Light"/>
                <a:cs typeface="Calibri"/>
              </a:rPr>
              <a:t> with a total orders of </a:t>
            </a:r>
            <a:r>
              <a:rPr lang="en-US" b="1" dirty="0">
                <a:highlight>
                  <a:srgbClr val="469AA3"/>
                </a:highlight>
                <a:latin typeface="Arial Nova Light"/>
                <a:cs typeface="Calibri"/>
              </a:rPr>
              <a:t>527.</a:t>
            </a:r>
            <a:endParaRPr lang="en-US" b="1">
              <a:highlight>
                <a:srgbClr val="469AA3"/>
              </a:highlight>
              <a:latin typeface="Arial Nova Light"/>
            </a:endParaRPr>
          </a:p>
        </p:txBody>
      </p:sp>
      <p:pic>
        <p:nvPicPr>
          <p:cNvPr id="10" name="Picture 9" descr="A screenshot of a computer&#10;&#10;Description automatically generated">
            <a:extLst>
              <a:ext uri="{FF2B5EF4-FFF2-40B4-BE49-F238E27FC236}">
                <a16:creationId xmlns:a16="http://schemas.microsoft.com/office/drawing/2014/main" id="{656036A5-DFBC-0D32-483E-2AA24BDDF059}"/>
              </a:ext>
            </a:extLst>
          </p:cNvPr>
          <p:cNvPicPr>
            <a:picLocks noChangeAspect="1"/>
          </p:cNvPicPr>
          <p:nvPr/>
        </p:nvPicPr>
        <p:blipFill rotWithShape="1">
          <a:blip r:embed="rId3"/>
          <a:srcRect l="13775" t="46667" r="64758" b="38574"/>
          <a:stretch/>
        </p:blipFill>
        <p:spPr>
          <a:xfrm>
            <a:off x="6966859" y="4610101"/>
            <a:ext cx="3801462" cy="1485821"/>
          </a:xfrm>
          <a:prstGeom prst="rect">
            <a:avLst/>
          </a:prstGeom>
        </p:spPr>
      </p:pic>
    </p:spTree>
    <p:extLst>
      <p:ext uri="{BB962C8B-B14F-4D97-AF65-F5344CB8AC3E}">
        <p14:creationId xmlns:p14="http://schemas.microsoft.com/office/powerpoint/2010/main" val="76695493"/>
      </p:ext>
    </p:extLst>
  </p:cSld>
  <p:clrMapOvr>
    <a:masterClrMapping/>
  </p:clrMapOvr>
</p:sld>
</file>

<file path=ppt/theme/theme1.xml><?xml version="1.0" encoding="utf-8"?>
<a:theme xmlns:a="http://schemas.openxmlformats.org/drawingml/2006/main" name="ModOverlayVTI">
  <a:themeElements>
    <a:clrScheme name="Custom 50">
      <a:dk1>
        <a:sysClr val="windowText" lastClr="000000"/>
      </a:dk1>
      <a:lt1>
        <a:srgbClr val="F4F2EC"/>
      </a:lt1>
      <a:dk2>
        <a:srgbClr val="09283F"/>
      </a:dk2>
      <a:lt2>
        <a:srgbClr val="FFFFFF"/>
      </a:lt2>
      <a:accent1>
        <a:srgbClr val="3C9A8F"/>
      </a:accent1>
      <a:accent2>
        <a:srgbClr val="18818C"/>
      </a:accent2>
      <a:accent3>
        <a:srgbClr val="800A2F"/>
      </a:accent3>
      <a:accent4>
        <a:srgbClr val="F6635C"/>
      </a:accent4>
      <a:accent5>
        <a:srgbClr val="F48E7C"/>
      </a:accent5>
      <a:accent6>
        <a:srgbClr val="DA9D16"/>
      </a:accent6>
      <a:hlink>
        <a:srgbClr val="ED621D"/>
      </a:hlink>
      <a:folHlink>
        <a:srgbClr val="A18A6D"/>
      </a:folHlink>
    </a:clrScheme>
    <a:fontScheme name="Elephant Arial Nova Light">
      <a:majorFont>
        <a:latin typeface="Elephant"/>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OverlayVTI" id="{85202D65-63D3-4793-A090-FA8DF18DC0BE}" vid="{91924FCD-E846-48AE-B233-F25A78D18B8D}"/>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ModOverlayVTI</vt:lpstr>
      <vt:lpstr>Hotel Reservation Analysis with SQL</vt:lpstr>
      <vt:lpstr>OBJECTIVE</vt:lpstr>
      <vt:lpstr>Introduction</vt:lpstr>
      <vt:lpstr>OVERVIEW</vt:lpstr>
      <vt:lpstr>SOLUTION:</vt:lpstr>
      <vt:lpstr>    </vt:lpstr>
      <vt:lpstr>Dataset Details:</vt:lpstr>
      <vt:lpstr>   </vt:lpstr>
      <vt:lpstr>   </vt:lpstr>
      <vt:lpstr>   </vt:lpstr>
      <vt:lpstr>   </vt:lpstr>
      <vt:lpstr>   </vt:lpstr>
      <vt:lpstr>   </vt:lpstr>
      <vt:lpstr>   </vt:lpstr>
      <vt:lpstr>   </vt:lpstr>
      <vt:lpstr>   </vt:lpstr>
      <vt:lpstr>   </vt:lpstr>
      <vt:lpstr>   </vt:lpstr>
      <vt:lpstr>   </vt:lpstr>
      <vt:lpstr>   </vt:lpstr>
      <vt:lpstr>   </vt:lpstr>
      <vt:lpstr>   </vt:lpstr>
      <vt:lpstr> Thank you</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1082</cp:revision>
  <dcterms:created xsi:type="dcterms:W3CDTF">2024-03-16T09:23:26Z</dcterms:created>
  <dcterms:modified xsi:type="dcterms:W3CDTF">2024-03-17T13:35:35Z</dcterms:modified>
</cp:coreProperties>
</file>

<file path=docProps/thumbnail.jpeg>
</file>